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17" r:id="rId3"/>
    <p:sldId id="257" r:id="rId4"/>
    <p:sldId id="296" r:id="rId5"/>
    <p:sldId id="277" r:id="rId6"/>
    <p:sldId id="313" r:id="rId7"/>
    <p:sldId id="261" r:id="rId8"/>
    <p:sldId id="333" r:id="rId9"/>
    <p:sldId id="334" r:id="rId10"/>
    <p:sldId id="330" r:id="rId11"/>
    <p:sldId id="322" r:id="rId12"/>
    <p:sldId id="331" r:id="rId13"/>
    <p:sldId id="325" r:id="rId14"/>
    <p:sldId id="323" r:id="rId15"/>
    <p:sldId id="336" r:id="rId16"/>
    <p:sldId id="328" r:id="rId17"/>
    <p:sldId id="332" r:id="rId18"/>
    <p:sldId id="329" r:id="rId19"/>
    <p:sldId id="337" r:id="rId20"/>
    <p:sldId id="338" r:id="rId21"/>
    <p:sldId id="286" r:id="rId22"/>
    <p:sldId id="295" r:id="rId23"/>
    <p:sldId id="287" r:id="rId24"/>
    <p:sldId id="288" r:id="rId25"/>
    <p:sldId id="339" r:id="rId26"/>
    <p:sldId id="282" r:id="rId27"/>
    <p:sldId id="28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FFF66"/>
    <a:srgbClr val="9ADEE2"/>
    <a:srgbClr val="317CC1"/>
    <a:srgbClr val="E9EC7A"/>
    <a:srgbClr val="E0F76F"/>
    <a:srgbClr val="0043C8"/>
    <a:srgbClr val="0088EE"/>
    <a:srgbClr val="74C4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2" autoAdjust="0"/>
    <p:restoredTop sz="95732" autoAdjust="0"/>
  </p:normalViewPr>
  <p:slideViewPr>
    <p:cSldViewPr snapToGrid="0" showGuides="1">
      <p:cViewPr>
        <p:scale>
          <a:sx n="75" d="100"/>
          <a:sy n="75" d="100"/>
        </p:scale>
        <p:origin x="504" y="2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4BE4A-700B-47C3-B39A-2F66D88FF9B8}" type="datetimeFigureOut">
              <a:rPr lang="zh-CN" altLang="en-US" smtClean="0"/>
              <a:pPr/>
              <a:t>2023/5/2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76AAE-6F91-4E54-ABFD-07E712955B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087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444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774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91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402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91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444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48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277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10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305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478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478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802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602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12192000" cy="7615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0" y="0"/>
            <a:ext cx="12192000" cy="7615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组合 7"/>
          <p:cNvGrpSpPr/>
          <p:nvPr userDrawn="1"/>
        </p:nvGrpSpPr>
        <p:grpSpPr>
          <a:xfrm>
            <a:off x="0" y="76635"/>
            <a:ext cx="3947887" cy="544357"/>
            <a:chOff x="0" y="589591"/>
            <a:chExt cx="3947887" cy="544357"/>
          </a:xfrm>
        </p:grpSpPr>
        <p:pic>
          <p:nvPicPr>
            <p:cNvPr id="8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9" name="直接连接符 8"/>
            <p:cNvCxnSpPr>
              <a:endCxn id="8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35"/>
          <p:cNvGrpSpPr/>
          <p:nvPr userDrawn="1"/>
        </p:nvGrpSpPr>
        <p:grpSpPr>
          <a:xfrm>
            <a:off x="8244113" y="76635"/>
            <a:ext cx="3947887" cy="544357"/>
            <a:chOff x="8244113" y="589591"/>
            <a:chExt cx="3947887" cy="544357"/>
          </a:xfrm>
        </p:grpSpPr>
        <p:pic>
          <p:nvPicPr>
            <p:cNvPr id="11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12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123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05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459AF-B5E8-4C5F-96B8-FECF9CF80350}" type="datetimeFigureOut">
              <a:rPr lang="zh-CN" altLang="en-US" smtClean="0"/>
              <a:pPr/>
              <a:t>2023/5/2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05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png"/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12" Type="http://schemas.openxmlformats.org/officeDocument/2006/relationships/image" Target="../media/image40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9.png"/><Relationship Id="rId5" Type="http://schemas.openxmlformats.org/officeDocument/2006/relationships/image" Target="../media/image29.png"/><Relationship Id="rId15" Type="http://schemas.openxmlformats.org/officeDocument/2006/relationships/image" Target="../media/image66.png"/><Relationship Id="rId10" Type="http://schemas.openxmlformats.org/officeDocument/2006/relationships/image" Target="../media/image63.png"/><Relationship Id="rId4" Type="http://schemas.openxmlformats.org/officeDocument/2006/relationships/image" Target="../media/image28.png"/><Relationship Id="rId9" Type="http://schemas.openxmlformats.org/officeDocument/2006/relationships/image" Target="../media/image62.png"/><Relationship Id="rId1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mp"/><Relationship Id="rId3" Type="http://schemas.openxmlformats.org/officeDocument/2006/relationships/image" Target="../media/image16.tmp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tmp"/><Relationship Id="rId10" Type="http://schemas.openxmlformats.org/officeDocument/2006/relationships/image" Target="../media/image23.tmp"/><Relationship Id="rId4" Type="http://schemas.openxmlformats.org/officeDocument/2006/relationships/image" Target="../media/image17.tmp"/><Relationship Id="rId9" Type="http://schemas.openxmlformats.org/officeDocument/2006/relationships/image" Target="../media/image22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9" y="1512801"/>
            <a:ext cx="4619217" cy="47161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65" y="2433456"/>
            <a:ext cx="1228973" cy="12506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4" y="1986808"/>
            <a:ext cx="4650419" cy="25070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00" y="915288"/>
            <a:ext cx="1994445" cy="292792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029498" y="2805752"/>
            <a:ext cx="52397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zh-CN" sz="5000" b="0" dirty="0">
                <a:latin typeface="나눔고딕 ExtraBold" pitchFamily="2" charset="-127"/>
                <a:ea typeface="나눔고딕 ExtraBold" pitchFamily="2" charset="-127"/>
              </a:rPr>
              <a:t>Hello, Seoul</a:t>
            </a:r>
            <a:endParaRPr lang="zh-CN" altLang="en-US" sz="5000" b="0" dirty="0">
              <a:latin typeface="나눔고딕 ExtraBold" pitchFamily="2" charset="-127"/>
              <a:ea typeface="Noto Sans KR Black" pitchFamily="34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826" y="2992510"/>
            <a:ext cx="629602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214078" y="2499187"/>
            <a:ext cx="451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AI </a:t>
            </a:r>
            <a:r>
              <a:rPr lang="ko-KR" altLang="en-US" b="1" dirty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기반</a:t>
            </a:r>
            <a:r>
              <a:rPr lang="en-US" altLang="ko-KR" b="1" dirty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웹 서비스 응용 </a:t>
            </a:r>
            <a:r>
              <a:rPr lang="en-US" altLang="ko-KR" b="1" dirty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SW </a:t>
            </a:r>
            <a:r>
              <a:rPr lang="ko-KR" altLang="en-US" b="1" dirty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개발자 양성과정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8172" y="4056369"/>
            <a:ext cx="480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1</a:t>
            </a:r>
            <a:r>
              <a:rPr lang="ko-KR" altLang="en-US" b="1" dirty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조 </a:t>
            </a:r>
            <a:r>
              <a:rPr lang="en-US" altLang="ko-KR" b="1" dirty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: </a:t>
            </a:r>
            <a:r>
              <a:rPr lang="ko-KR" altLang="en-US" b="1" dirty="0" err="1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선우성웅</a:t>
            </a:r>
            <a:r>
              <a:rPr lang="en-US" altLang="ko-KR" b="1" dirty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김도현</a:t>
            </a:r>
            <a:r>
              <a:rPr lang="en-US" altLang="ko-KR" b="1" dirty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신동훈</a:t>
            </a:r>
            <a:r>
              <a:rPr lang="en-US" altLang="ko-KR" b="1" dirty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정수현</a:t>
            </a:r>
            <a:r>
              <a:rPr lang="en-US" altLang="ko-KR" b="1" dirty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최남이</a:t>
            </a:r>
          </a:p>
        </p:txBody>
      </p:sp>
    </p:spTree>
    <p:extLst>
      <p:ext uri="{BB962C8B-B14F-4D97-AF65-F5344CB8AC3E}">
        <p14:creationId xmlns:p14="http://schemas.microsoft.com/office/powerpoint/2010/main" val="33453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28"/>
          <p:cNvSpPr txBox="1"/>
          <p:nvPr/>
        </p:nvSpPr>
        <p:spPr>
          <a:xfrm>
            <a:off x="4166084" y="-117307"/>
            <a:ext cx="3859832" cy="73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>
                <a:latin typeface="나눔고딕 ExtraBold" pitchFamily="2" charset="-127"/>
                <a:ea typeface="나눔고딕 ExtraBold" pitchFamily="2" charset="-127"/>
              </a:rPr>
              <a:t>메뉴 구조</a:t>
            </a:r>
            <a:endParaRPr lang="zh-CN" altLang="en-US" sz="3200" b="0" dirty="0">
              <a:latin typeface="나눔고딕 ExtraBold" pitchFamily="2" charset="-127"/>
              <a:ea typeface="Noto Sans KR Black" pitchFamily="34" charset="-127"/>
            </a:endParaRPr>
          </a:p>
        </p:txBody>
      </p:sp>
      <p:cxnSp>
        <p:nvCxnSpPr>
          <p:cNvPr id="126" name="직선 연결선 125"/>
          <p:cNvCxnSpPr/>
          <p:nvPr/>
        </p:nvCxnSpPr>
        <p:spPr>
          <a:xfrm>
            <a:off x="10411734" y="2703836"/>
            <a:ext cx="0" cy="876712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그룹 150"/>
          <p:cNvGrpSpPr/>
          <p:nvPr/>
        </p:nvGrpSpPr>
        <p:grpSpPr>
          <a:xfrm>
            <a:off x="10593829" y="2821394"/>
            <a:ext cx="1280948" cy="420941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52" name="모서리가 둥근 직사각형 151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3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여행</a:t>
              </a:r>
              <a:r>
                <a:rPr lang="ko-KR" altLang="en-US" sz="1200" kern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 목적</a:t>
              </a:r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10593828" y="3327481"/>
            <a:ext cx="1280948" cy="420941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55" name="모서리가 둥근 직사각형 154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6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kern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여행 우선순위</a:t>
              </a:r>
            </a:p>
          </p:txBody>
        </p:sp>
      </p:grpSp>
      <p:cxnSp>
        <p:nvCxnSpPr>
          <p:cNvPr id="216" name="직선 연결선 215"/>
          <p:cNvCxnSpPr/>
          <p:nvPr/>
        </p:nvCxnSpPr>
        <p:spPr>
          <a:xfrm>
            <a:off x="10417477" y="2961306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/>
          <p:cNvCxnSpPr/>
          <p:nvPr/>
        </p:nvCxnSpPr>
        <p:spPr>
          <a:xfrm>
            <a:off x="10417477" y="3557698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8744859" y="2703836"/>
            <a:ext cx="0" cy="1393441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그룹 165"/>
          <p:cNvGrpSpPr/>
          <p:nvPr/>
        </p:nvGrpSpPr>
        <p:grpSpPr>
          <a:xfrm>
            <a:off x="8926595" y="2819411"/>
            <a:ext cx="1265385" cy="420941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67" name="모서리가 둥근 직사각형 166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8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자치구 기반</a:t>
              </a:r>
            </a:p>
          </p:txBody>
        </p:sp>
      </p:grpSp>
      <p:grpSp>
        <p:nvGrpSpPr>
          <p:cNvPr id="169" name="그룹 168"/>
          <p:cNvGrpSpPr/>
          <p:nvPr/>
        </p:nvGrpSpPr>
        <p:grpSpPr>
          <a:xfrm>
            <a:off x="8926596" y="3368094"/>
            <a:ext cx="1265385" cy="420941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70" name="모서리가 둥근 직사각형 169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1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카테고리 기반</a:t>
              </a:r>
              <a:endParaRPr lang="en-US" altLang="ko-KR" sz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172" name="그룹 171"/>
          <p:cNvGrpSpPr/>
          <p:nvPr/>
        </p:nvGrpSpPr>
        <p:grpSpPr>
          <a:xfrm>
            <a:off x="8926594" y="3898423"/>
            <a:ext cx="1265385" cy="420941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73" name="모서리가 둥근 직사각형 172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4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장소 정보 제공</a:t>
              </a:r>
            </a:p>
          </p:txBody>
        </p:sp>
      </p:grpSp>
      <p:cxnSp>
        <p:nvCxnSpPr>
          <p:cNvPr id="208" name="직선 연결선 207"/>
          <p:cNvCxnSpPr/>
          <p:nvPr/>
        </p:nvCxnSpPr>
        <p:spPr>
          <a:xfrm>
            <a:off x="8757862" y="2984981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8757862" y="3573753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>
            <a:off x="8757864" y="4088842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그룹 156"/>
          <p:cNvGrpSpPr/>
          <p:nvPr/>
        </p:nvGrpSpPr>
        <p:grpSpPr>
          <a:xfrm>
            <a:off x="7199095" y="2821395"/>
            <a:ext cx="1317930" cy="420941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58" name="모서리가 둥근 직사각형 157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9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자치구 기반</a:t>
              </a:r>
              <a:endParaRPr lang="ko-KR" altLang="en-US" sz="1200" kern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7199096" y="3370078"/>
            <a:ext cx="1317930" cy="420941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61" name="모서리가 둥근 직사각형 160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2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상세정보 및 위치</a:t>
              </a:r>
              <a:endParaRPr lang="en-US" altLang="ko-KR" sz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163" name="그룹 162"/>
          <p:cNvGrpSpPr/>
          <p:nvPr/>
        </p:nvGrpSpPr>
        <p:grpSpPr>
          <a:xfrm>
            <a:off x="7199094" y="3900407"/>
            <a:ext cx="1317930" cy="420941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64" name="모서리가 둥근 직사각형 163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5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정보 주변 추천</a:t>
              </a:r>
            </a:p>
          </p:txBody>
        </p:sp>
      </p:grpSp>
      <p:cxnSp>
        <p:nvCxnSpPr>
          <p:cNvPr id="203" name="직선 연결선 202"/>
          <p:cNvCxnSpPr/>
          <p:nvPr/>
        </p:nvCxnSpPr>
        <p:spPr>
          <a:xfrm>
            <a:off x="7030359" y="2993416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7030359" y="3582188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7030361" y="4097277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7030359" y="2703836"/>
            <a:ext cx="0" cy="1395886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그룹 126"/>
          <p:cNvGrpSpPr/>
          <p:nvPr/>
        </p:nvGrpSpPr>
        <p:grpSpPr>
          <a:xfrm>
            <a:off x="2608046" y="2801446"/>
            <a:ext cx="1663034" cy="420941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28" name="모서리가 둥근 직사각형 127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9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kern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후기</a:t>
              </a: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2608047" y="3350129"/>
            <a:ext cx="1663034" cy="420941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31" name="모서리가 둥근 직사각형 130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2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Planner </a:t>
              </a:r>
              <a:r>
                <a:rPr lang="ko-KR" altLang="en-US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검색</a:t>
              </a:r>
              <a:endParaRPr lang="en-US" altLang="ko-KR" sz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2608045" y="3880458"/>
            <a:ext cx="1663034" cy="420941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34" name="모서리가 둥근 직사각형 133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5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게시물 신고</a:t>
              </a:r>
            </a:p>
          </p:txBody>
        </p:sp>
      </p:grpSp>
      <p:cxnSp>
        <p:nvCxnSpPr>
          <p:cNvPr id="190" name="직선 연결선 189"/>
          <p:cNvCxnSpPr/>
          <p:nvPr/>
        </p:nvCxnSpPr>
        <p:spPr>
          <a:xfrm>
            <a:off x="2439309" y="2988241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2439309" y="3577013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2439311" y="4092102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 flipH="1">
            <a:off x="2425041" y="2696216"/>
            <a:ext cx="14268" cy="1963037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2425041" y="4666423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477159" y="2683424"/>
            <a:ext cx="2" cy="1511119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그룹 112"/>
          <p:cNvGrpSpPr/>
          <p:nvPr/>
        </p:nvGrpSpPr>
        <p:grpSpPr>
          <a:xfrm>
            <a:off x="645894" y="2801340"/>
            <a:ext cx="1573677" cy="420941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14" name="모서리가 둥근 직사각형 113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5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Wish </a:t>
              </a:r>
              <a:r>
                <a:rPr lang="ko-KR" altLang="en-US" sz="1200" kern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리스트</a:t>
              </a: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645891" y="4018256"/>
            <a:ext cx="1573677" cy="420941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20" name="모서리가 둥근 직사각형 119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1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Planner </a:t>
              </a:r>
              <a:r>
                <a:rPr lang="ko-KR" altLang="en-US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제작</a:t>
              </a:r>
            </a:p>
          </p:txBody>
        </p:sp>
      </p:grpSp>
      <p:cxnSp>
        <p:nvCxnSpPr>
          <p:cNvPr id="186" name="직선 연결선 185"/>
          <p:cNvCxnSpPr/>
          <p:nvPr/>
        </p:nvCxnSpPr>
        <p:spPr>
          <a:xfrm>
            <a:off x="477159" y="2996676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477159" y="3585448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477161" y="4194543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그룹 135"/>
          <p:cNvGrpSpPr/>
          <p:nvPr/>
        </p:nvGrpSpPr>
        <p:grpSpPr>
          <a:xfrm>
            <a:off x="2608047" y="4404677"/>
            <a:ext cx="1663034" cy="577522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37" name="모서리가 둥근 직사각형 136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8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Planner </a:t>
              </a:r>
              <a:r>
                <a:rPr lang="ko-KR" altLang="en-US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공유</a:t>
              </a:r>
              <a:endParaRPr lang="en-US" altLang="ko-KR" sz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커뮤니티</a:t>
              </a:r>
              <a:r>
                <a:rPr lang="en-US" altLang="ko-KR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)</a:t>
              </a: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645895" y="3341477"/>
            <a:ext cx="1573677" cy="577522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17" name="모서리가 둥근 직사각형 116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8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Planner </a:t>
              </a:r>
              <a:r>
                <a:rPr lang="ko-KR" altLang="en-US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공유</a:t>
              </a:r>
              <a:endParaRPr lang="en-US" altLang="ko-KR" sz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팀</a:t>
              </a:r>
              <a:r>
                <a:rPr lang="en-US" altLang="ko-KR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)</a:t>
              </a:r>
            </a:p>
          </p:txBody>
        </p:sp>
      </p:grpSp>
      <p:cxnSp>
        <p:nvCxnSpPr>
          <p:cNvPr id="123" name="직선 연결선 122"/>
          <p:cNvCxnSpPr/>
          <p:nvPr/>
        </p:nvCxnSpPr>
        <p:spPr>
          <a:xfrm>
            <a:off x="4562405" y="2693455"/>
            <a:ext cx="0" cy="1383407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4567584" y="2971371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4567584" y="3560143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4567586" y="4075232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4" name="그룹 253"/>
          <p:cNvGrpSpPr/>
          <p:nvPr/>
        </p:nvGrpSpPr>
        <p:grpSpPr>
          <a:xfrm>
            <a:off x="4736316" y="2801340"/>
            <a:ext cx="2049920" cy="1499953"/>
            <a:chOff x="4736316" y="2801340"/>
            <a:chExt cx="2049920" cy="14999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142" name="그룹 141"/>
            <p:cNvGrpSpPr/>
            <p:nvPr/>
          </p:nvGrpSpPr>
          <p:grpSpPr>
            <a:xfrm>
              <a:off x="4736318" y="3350023"/>
              <a:ext cx="2049918" cy="420941"/>
              <a:chOff x="5157447" y="1363024"/>
              <a:chExt cx="1740805" cy="1088003"/>
            </a:xfrm>
          </p:grpSpPr>
          <p:sp>
            <p:nvSpPr>
              <p:cNvPr id="143" name="모서리가 둥근 직사각형 142"/>
              <p:cNvSpPr/>
              <p:nvPr/>
            </p:nvSpPr>
            <p:spPr>
              <a:xfrm>
                <a:off x="5157447" y="1363024"/>
                <a:ext cx="1740805" cy="1088003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4" name="모서리가 둥근 직사각형 12"/>
              <p:cNvSpPr/>
              <p:nvPr/>
            </p:nvSpPr>
            <p:spPr>
              <a:xfrm>
                <a:off x="5189314" y="1394891"/>
                <a:ext cx="1677071" cy="102426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2860" tIns="15240" rIns="22860" bIns="15240" numCol="1" spcCol="1270" anchor="ctr" anchorCtr="0">
                <a:noAutofit/>
              </a:bodyPr>
              <a:lstStyle/>
              <a:p>
                <a:pPr lvl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200" dirty="0">
                    <a:solidFill>
                      <a:schemeClr val="tx1"/>
                    </a:solidFill>
                    <a:latin typeface="나눔고딕 ExtraBold" pitchFamily="2" charset="-127"/>
                    <a:ea typeface="나눔고딕 ExtraBold" pitchFamily="2" charset="-127"/>
                  </a:rPr>
                  <a:t>한식 이미지 검색</a:t>
                </a:r>
                <a:endParaRPr lang="en-US" altLang="ko-KR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endParaRPr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4736316" y="3880352"/>
              <a:ext cx="2049918" cy="420941"/>
              <a:chOff x="5157447" y="1363024"/>
              <a:chExt cx="1740805" cy="1088003"/>
            </a:xfrm>
          </p:grpSpPr>
          <p:sp>
            <p:nvSpPr>
              <p:cNvPr id="146" name="모서리가 둥근 직사각형 145"/>
              <p:cNvSpPr/>
              <p:nvPr/>
            </p:nvSpPr>
            <p:spPr>
              <a:xfrm>
                <a:off x="5157447" y="1363024"/>
                <a:ext cx="1740805" cy="1088003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7" name="모서리가 둥근 직사각형 12"/>
              <p:cNvSpPr/>
              <p:nvPr/>
            </p:nvSpPr>
            <p:spPr>
              <a:xfrm>
                <a:off x="5189314" y="1394891"/>
                <a:ext cx="1677071" cy="102426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2860" tIns="15240" rIns="22860" bIns="15240" numCol="1" spcCol="1270" anchor="ctr" anchorCtr="0">
                <a:noAutofit/>
              </a:bodyPr>
              <a:lstStyle/>
              <a:p>
                <a:pPr lvl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200" dirty="0">
                    <a:solidFill>
                      <a:schemeClr val="tx1"/>
                    </a:solidFill>
                    <a:latin typeface="나눔고딕 ExtraBold" pitchFamily="2" charset="-127"/>
                    <a:ea typeface="나눔고딕 ExtraBold" pitchFamily="2" charset="-127"/>
                  </a:rPr>
                  <a:t>이미지 정보 관련 장소 제공</a:t>
                </a:r>
              </a:p>
            </p:txBody>
          </p:sp>
        </p:grpSp>
        <p:grpSp>
          <p:nvGrpSpPr>
            <p:cNvPr id="139" name="그룹 138"/>
            <p:cNvGrpSpPr/>
            <p:nvPr/>
          </p:nvGrpSpPr>
          <p:grpSpPr>
            <a:xfrm>
              <a:off x="4736317" y="2801340"/>
              <a:ext cx="2049918" cy="420941"/>
              <a:chOff x="5157447" y="1363024"/>
              <a:chExt cx="1740805" cy="1088003"/>
            </a:xfrm>
          </p:grpSpPr>
          <p:sp>
            <p:nvSpPr>
              <p:cNvPr id="140" name="모서리가 둥근 직사각형 139"/>
              <p:cNvSpPr/>
              <p:nvPr/>
            </p:nvSpPr>
            <p:spPr>
              <a:xfrm>
                <a:off x="5157447" y="1363024"/>
                <a:ext cx="1740805" cy="1088003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1" name="모서리가 둥근 직사각형 12"/>
              <p:cNvSpPr/>
              <p:nvPr/>
            </p:nvSpPr>
            <p:spPr>
              <a:xfrm>
                <a:off x="5189314" y="1394891"/>
                <a:ext cx="1677071" cy="102426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2860" tIns="15240" rIns="22860" bIns="15240" numCol="1" spcCol="1270" anchor="ctr" anchorCtr="0">
                <a:noAutofit/>
              </a:bodyPr>
              <a:lstStyle/>
              <a:p>
                <a:pPr lvl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200" kern="1200" dirty="0">
                    <a:solidFill>
                      <a:schemeClr val="tx1"/>
                    </a:solidFill>
                    <a:latin typeface="나눔고딕 ExtraBold" pitchFamily="2" charset="-127"/>
                    <a:ea typeface="나눔고딕 ExtraBold" pitchFamily="2" charset="-127"/>
                  </a:rPr>
                  <a:t>AI</a:t>
                </a:r>
                <a:endParaRPr lang="ko-KR" altLang="en-US" sz="1200" kern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endParaRPr>
              </a:p>
            </p:txBody>
          </p:sp>
        </p:grpSp>
      </p:grpSp>
      <p:grpSp>
        <p:nvGrpSpPr>
          <p:cNvPr id="69" name="그룹 68"/>
          <p:cNvGrpSpPr/>
          <p:nvPr/>
        </p:nvGrpSpPr>
        <p:grpSpPr>
          <a:xfrm>
            <a:off x="10270463" y="1983086"/>
            <a:ext cx="1652400" cy="723348"/>
            <a:chOff x="2002238" y="3020"/>
            <a:chExt cx="2176006" cy="1088003"/>
          </a:xfrm>
          <a:solidFill>
            <a:schemeClr val="bg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04" name="모서리가 둥근 직사각형 103"/>
            <p:cNvSpPr/>
            <p:nvPr/>
          </p:nvSpPr>
          <p:spPr>
            <a:xfrm>
              <a:off x="2002238" y="3020"/>
              <a:ext cx="2176006" cy="1088003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5" name="모서리가 둥근 직사각형 4"/>
            <p:cNvSpPr/>
            <p:nvPr/>
          </p:nvSpPr>
          <p:spPr>
            <a:xfrm>
              <a:off x="2034105" y="34887"/>
              <a:ext cx="2112272" cy="102426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22860" rIns="34290" bIns="22860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Login/</a:t>
              </a:r>
              <a:r>
                <a:rPr lang="en-US" altLang="ko-KR" sz="2000" kern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Join</a:t>
              </a:r>
              <a:endParaRPr lang="ko-KR" altLang="en-US" sz="2000" kern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8563778" y="1981675"/>
            <a:ext cx="1652400" cy="723348"/>
            <a:chOff x="7442255" y="3020"/>
            <a:chExt cx="2176006" cy="1088003"/>
          </a:xfrm>
          <a:solidFill>
            <a:schemeClr val="bg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92" name="모서리가 둥근 직사각형 91"/>
            <p:cNvSpPr/>
            <p:nvPr/>
          </p:nvSpPr>
          <p:spPr>
            <a:xfrm>
              <a:off x="7442255" y="3020"/>
              <a:ext cx="2176006" cy="1088003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93" name="모서리가 둥근 직사각형 20"/>
            <p:cNvSpPr/>
            <p:nvPr/>
          </p:nvSpPr>
          <p:spPr>
            <a:xfrm>
              <a:off x="7474122" y="34887"/>
              <a:ext cx="2112272" cy="102426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22860" rIns="34290" bIns="22860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Location</a:t>
              </a:r>
              <a:endParaRPr lang="ko-KR" altLang="en-US" sz="2000" kern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865922" y="1985323"/>
            <a:ext cx="1651101" cy="723348"/>
            <a:chOff x="4722246" y="3020"/>
            <a:chExt cx="2176006" cy="1088003"/>
          </a:xfrm>
          <a:solidFill>
            <a:schemeClr val="bg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00" name="모서리가 둥근 직사각형 99"/>
            <p:cNvSpPr/>
            <p:nvPr/>
          </p:nvSpPr>
          <p:spPr>
            <a:xfrm>
              <a:off x="4722246" y="3020"/>
              <a:ext cx="2176006" cy="1088003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1" name="모서리가 둥근 직사각형 9"/>
            <p:cNvSpPr/>
            <p:nvPr/>
          </p:nvSpPr>
          <p:spPr>
            <a:xfrm>
              <a:off x="4754113" y="34887"/>
              <a:ext cx="2112272" cy="102426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22860" rIns="34290" bIns="22860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Hotspot</a:t>
              </a:r>
              <a:endParaRPr lang="ko-KR" altLang="en-US" sz="2000" kern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2275571" y="1979125"/>
            <a:ext cx="2025165" cy="723348"/>
            <a:chOff x="9254411" y="3907"/>
            <a:chExt cx="1722080" cy="861040"/>
          </a:xfrm>
          <a:solidFill>
            <a:schemeClr val="bg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07" name="모서리가 둥근 직사각형 106"/>
            <p:cNvSpPr/>
            <p:nvPr/>
          </p:nvSpPr>
          <p:spPr>
            <a:xfrm>
              <a:off x="9254411" y="3907"/>
              <a:ext cx="1722080" cy="861040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8" name="모서리가 둥근 직사각형 4"/>
            <p:cNvSpPr/>
            <p:nvPr/>
          </p:nvSpPr>
          <p:spPr>
            <a:xfrm>
              <a:off x="9279630" y="29126"/>
              <a:ext cx="1671642" cy="81060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22860" rIns="34290" bIns="22860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Community</a:t>
              </a:r>
              <a:endParaRPr lang="ko-KR" altLang="en-US" sz="2000" kern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374232" y="1973351"/>
            <a:ext cx="1845339" cy="723348"/>
            <a:chOff x="9254411" y="3907"/>
            <a:chExt cx="1722080" cy="861040"/>
          </a:xfrm>
          <a:solidFill>
            <a:schemeClr val="bg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11" name="모서리가 둥근 직사각형 110"/>
            <p:cNvSpPr/>
            <p:nvPr/>
          </p:nvSpPr>
          <p:spPr>
            <a:xfrm>
              <a:off x="9254411" y="3907"/>
              <a:ext cx="1722080" cy="861040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12" name="모서리가 둥근 직사각형 4"/>
            <p:cNvSpPr/>
            <p:nvPr/>
          </p:nvSpPr>
          <p:spPr>
            <a:xfrm>
              <a:off x="9279630" y="29126"/>
              <a:ext cx="1671642" cy="81060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22860" rIns="34290" bIns="22860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My Page</a:t>
              </a:r>
              <a:endParaRPr lang="ko-KR" altLang="en-US" sz="2000" kern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360036" y="1985324"/>
            <a:ext cx="2462255" cy="723348"/>
            <a:chOff x="10010481" y="186895"/>
            <a:chExt cx="1600088" cy="800044"/>
          </a:xfrm>
          <a:solidFill>
            <a:schemeClr val="bg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3" name="모서리가 둥근 직사각형 32"/>
            <p:cNvSpPr/>
            <p:nvPr/>
          </p:nvSpPr>
          <p:spPr>
            <a:xfrm>
              <a:off x="10010481" y="186895"/>
              <a:ext cx="1600088" cy="800044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4" name="모서리가 둥근 직사각형 4"/>
            <p:cNvSpPr/>
            <p:nvPr/>
          </p:nvSpPr>
          <p:spPr>
            <a:xfrm>
              <a:off x="10033913" y="210327"/>
              <a:ext cx="1553224" cy="75318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22860" rIns="34290" bIns="22860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K-Food Search</a:t>
              </a:r>
              <a:endParaRPr lang="ko-KR" altLang="en-US" sz="2000" kern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681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1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1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/>
          <p:cNvSpPr txBox="1"/>
          <p:nvPr/>
        </p:nvSpPr>
        <p:spPr>
          <a:xfrm>
            <a:off x="4166084" y="65801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ko-KR" altLang="en-US" sz="3200" dirty="0" err="1">
                <a:latin typeface="나눔고딕 ExtraBold" pitchFamily="2" charset="-127"/>
                <a:ea typeface="나눔고딕 ExtraBold" pitchFamily="2" charset="-127"/>
              </a:rPr>
              <a:t>플래너</a:t>
            </a:r>
            <a:r>
              <a:rPr lang="ko-KR" altLang="en-US" sz="3200" dirty="0">
                <a:latin typeface="나눔고딕 ExtraBold" pitchFamily="2" charset="-127"/>
                <a:ea typeface="나눔고딕 ExtraBold" pitchFamily="2" charset="-127"/>
              </a:rPr>
              <a:t> 공유</a:t>
            </a:r>
            <a:endParaRPr lang="en-US" altLang="ko-KR" sz="3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13" name="Picture 3" descr="C:\Users\BIT\Downloads\free-icon-noticeboard-30004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825" y="2155256"/>
            <a:ext cx="3052800" cy="30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BIT\Downloads\free-icon-team-14789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375" y="2154772"/>
            <a:ext cx="3053284" cy="305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14144" y="1349080"/>
            <a:ext cx="3076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고딕 ExtraBold" pitchFamily="2" charset="-127"/>
                <a:ea typeface="나눔고딕 ExtraBold" pitchFamily="2" charset="-127"/>
              </a:rPr>
              <a:t>Team</a:t>
            </a:r>
            <a:endParaRPr lang="ko-KR" altLang="en-US" sz="28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01642" y="1349080"/>
            <a:ext cx="3076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고딕 ExtraBold" pitchFamily="2" charset="-127"/>
                <a:ea typeface="나눔고딕 ExtraBold" pitchFamily="2" charset="-127"/>
              </a:rPr>
              <a:t>Community</a:t>
            </a:r>
            <a:endParaRPr lang="ko-KR" altLang="en-US" sz="28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8574" y="5575239"/>
            <a:ext cx="399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나눔고딕 ExtraBold" pitchFamily="2" charset="-127"/>
                <a:ea typeface="나눔고딕 ExtraBold" pitchFamily="2" charset="-127"/>
              </a:rPr>
              <a:t>동행자간의</a:t>
            </a:r>
            <a:r>
              <a:rPr lang="ko-KR" altLang="en-US" sz="2400" dirty="0">
                <a:latin typeface="나눔고딕 ExtraBold" pitchFamily="2" charset="-127"/>
                <a:ea typeface="나눔고딕 ExtraBold" pitchFamily="2" charset="-127"/>
              </a:rPr>
              <a:t> 공유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52541" y="5575239"/>
            <a:ext cx="399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나눔고딕 ExtraBold" pitchFamily="2" charset="-127"/>
                <a:ea typeface="나눔고딕 ExtraBold" pitchFamily="2" charset="-127"/>
              </a:rPr>
              <a:t>유저간의</a:t>
            </a:r>
            <a:r>
              <a:rPr lang="ko-KR" altLang="en-US" sz="2400" dirty="0">
                <a:latin typeface="나눔고딕 ExtraBold" pitchFamily="2" charset="-127"/>
                <a:ea typeface="나눔고딕 ExtraBold" pitchFamily="2" charset="-127"/>
              </a:rPr>
              <a:t> 공유</a:t>
            </a:r>
          </a:p>
        </p:txBody>
      </p:sp>
    </p:spTree>
    <p:extLst>
      <p:ext uri="{BB962C8B-B14F-4D97-AF65-F5344CB8AC3E}">
        <p14:creationId xmlns:p14="http://schemas.microsoft.com/office/powerpoint/2010/main" val="215030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8"/>
          <p:cNvSpPr txBox="1"/>
          <p:nvPr/>
        </p:nvSpPr>
        <p:spPr>
          <a:xfrm>
            <a:off x="4166084" y="51276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ko-KR" altLang="en-US" sz="3200" dirty="0">
                <a:latin typeface="나눔고딕 ExtraBold" pitchFamily="2" charset="-127"/>
                <a:ea typeface="나눔고딕 ExtraBold" pitchFamily="2" charset="-127"/>
              </a:rPr>
              <a:t>팀 공유</a:t>
            </a:r>
            <a:endParaRPr lang="en-US" altLang="ko-KR" sz="3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833930" y="203777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User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Nickname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을 검색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126204" y="2845254"/>
            <a:ext cx="3908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Other User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에게 공유하여 권한을 부여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86647" y="1230290"/>
            <a:ext cx="4187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Owner User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가 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Team Share 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버튼을 클릭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4" name="아래쪽 화살표 13"/>
          <p:cNvSpPr/>
          <p:nvPr/>
        </p:nvSpPr>
        <p:spPr>
          <a:xfrm>
            <a:off x="8851825" y="2407104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098361"/>
              </p:ext>
            </p:extLst>
          </p:nvPr>
        </p:nvGraphicFramePr>
        <p:xfrm>
          <a:off x="6313462" y="4066065"/>
          <a:ext cx="5533925" cy="125386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10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6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6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67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50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권한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  <a:p>
                      <a:pPr algn="l" latinLnBrk="1"/>
                      <a:endParaRPr lang="en-US" altLang="ko-KR" sz="1200" dirty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유저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Planner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삭제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Planner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날짜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Planner</a:t>
                      </a:r>
                    </a:p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계획 수정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Planner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공유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9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Owner User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O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O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O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O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Other User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X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O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O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X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아래쪽 화살표 16"/>
          <p:cNvSpPr/>
          <p:nvPr/>
        </p:nvSpPr>
        <p:spPr>
          <a:xfrm>
            <a:off x="8851825" y="1599622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625184" y="5900958"/>
            <a:ext cx="5005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※Other User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는 </a:t>
            </a:r>
            <a:r>
              <a:rPr lang="en-US" altLang="ko-KR" dirty="0" err="1">
                <a:latin typeface="나눔고딕 ExtraBold" pitchFamily="2" charset="-127"/>
                <a:ea typeface="나눔고딕 ExtraBold" pitchFamily="2" charset="-127"/>
              </a:rPr>
              <a:t>Mypage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에서 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Planner 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확인 가능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00" y="1230290"/>
            <a:ext cx="5400000" cy="50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78C385D-65F8-A3F6-4F39-77CEBACB5B74}"/>
              </a:ext>
            </a:extLst>
          </p:cNvPr>
          <p:cNvGrpSpPr/>
          <p:nvPr/>
        </p:nvGrpSpPr>
        <p:grpSpPr>
          <a:xfrm>
            <a:off x="377899" y="1230290"/>
            <a:ext cx="5381369" cy="5040000"/>
            <a:chOff x="377900" y="1230290"/>
            <a:chExt cx="5400000" cy="5040000"/>
          </a:xfrm>
        </p:grpSpPr>
        <p:pic>
          <p:nvPicPr>
            <p:cNvPr id="1027" name="Picture 3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00" y="1230290"/>
              <a:ext cx="5400000" cy="5040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571E287-BDB9-139E-4F96-59DB0670B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6150" y="3843033"/>
              <a:ext cx="387324" cy="363208"/>
            </a:xfrm>
            <a:prstGeom prst="rect">
              <a:avLst/>
            </a:prstGeom>
          </p:spPr>
        </p:pic>
      </p:grpSp>
      <p:pic>
        <p:nvPicPr>
          <p:cNvPr id="1028" name="Picture 4"/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" r="1098" b="2161"/>
          <a:stretch/>
        </p:blipFill>
        <p:spPr bwMode="auto">
          <a:xfrm>
            <a:off x="402079" y="1246703"/>
            <a:ext cx="5336045" cy="49310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7E30C98-648D-220C-D820-3A073C3C0633}"/>
              </a:ext>
            </a:extLst>
          </p:cNvPr>
          <p:cNvGrpSpPr/>
          <p:nvPr/>
        </p:nvGrpSpPr>
        <p:grpSpPr>
          <a:xfrm>
            <a:off x="371599" y="1229527"/>
            <a:ext cx="5400000" cy="5040000"/>
            <a:chOff x="378464" y="1230290"/>
            <a:chExt cx="5400000" cy="5040000"/>
          </a:xfrm>
        </p:grpSpPr>
        <p:pic>
          <p:nvPicPr>
            <p:cNvPr id="18" name="Picture 6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464" y="1230290"/>
              <a:ext cx="5400000" cy="5040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1275064" y="3138386"/>
              <a:ext cx="1752600" cy="41761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164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4" y="1230290"/>
            <a:ext cx="5400000" cy="50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294364" y="1344648"/>
            <a:ext cx="1112536" cy="41761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371315" y="4219626"/>
            <a:ext cx="5401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Planner Copy 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버튼을 클릭해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  <a:p>
            <a:pPr algn="ctr"/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다른 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User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의 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Planner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를 </a:t>
            </a:r>
            <a:r>
              <a:rPr lang="en-US" altLang="ko-KR" dirty="0" err="1">
                <a:latin typeface="나눔고딕 ExtraBold" pitchFamily="2" charset="-127"/>
                <a:ea typeface="나눔고딕 ExtraBold" pitchFamily="2" charset="-127"/>
              </a:rPr>
              <a:t>Mypage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에 저장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55985" y="5311906"/>
            <a:ext cx="5032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Other User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는 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Planner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를 자신이 원하는 대로 수정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113928" y="3082789"/>
            <a:ext cx="39164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Other User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가 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Community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에서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  <a:p>
            <a:pPr algn="ctr"/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 원하는 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Planner Share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 게시물을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클릭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2" name="아래쪽 화살표 31"/>
          <p:cNvSpPr/>
          <p:nvPr/>
        </p:nvSpPr>
        <p:spPr>
          <a:xfrm>
            <a:off x="8843547" y="4865957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1" name="文本框 28"/>
          <p:cNvSpPr txBox="1"/>
          <p:nvPr/>
        </p:nvSpPr>
        <p:spPr>
          <a:xfrm>
            <a:off x="4166084" y="48711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ko-KR" altLang="en-US" sz="3200" dirty="0">
                <a:latin typeface="나눔고딕 ExtraBold" pitchFamily="2" charset="-127"/>
                <a:ea typeface="나눔고딕 ExtraBold" pitchFamily="2" charset="-127"/>
              </a:rPr>
              <a:t>커뮤니티 공유</a:t>
            </a:r>
            <a:endParaRPr lang="en-US" altLang="ko-KR" sz="3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330760" y="1901619"/>
            <a:ext cx="5482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Owner User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가 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Planner Share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를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  <a:p>
            <a:pPr algn="ctr"/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클릭하여 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Community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에 글 등록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9" name="아래쪽 화살표 38"/>
          <p:cNvSpPr/>
          <p:nvPr/>
        </p:nvSpPr>
        <p:spPr>
          <a:xfrm>
            <a:off x="8843548" y="3729120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2054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4" y="1227568"/>
            <a:ext cx="5400000" cy="50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4" y="1227568"/>
            <a:ext cx="5400000" cy="50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8AAD042-E150-AC2D-516D-E5C5FABBF34C}"/>
              </a:ext>
            </a:extLst>
          </p:cNvPr>
          <p:cNvGrpSpPr/>
          <p:nvPr/>
        </p:nvGrpSpPr>
        <p:grpSpPr>
          <a:xfrm>
            <a:off x="378464" y="1227568"/>
            <a:ext cx="5400000" cy="5040000"/>
            <a:chOff x="378464" y="1227568"/>
            <a:chExt cx="5400000" cy="5040000"/>
          </a:xfrm>
        </p:grpSpPr>
        <p:pic>
          <p:nvPicPr>
            <p:cNvPr id="2053" name="Picture 5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464" y="1227568"/>
              <a:ext cx="5400000" cy="5040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2583164" y="3078327"/>
              <a:ext cx="2801636" cy="41761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411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7203283" y="4715586"/>
            <a:ext cx="3754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찜 버튼을 클릭하여 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Wish List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에 저장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6" name="아래쪽 화살표 25"/>
          <p:cNvSpPr/>
          <p:nvPr/>
        </p:nvSpPr>
        <p:spPr>
          <a:xfrm>
            <a:off x="8851824" y="4277436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3" name="文本框 28"/>
          <p:cNvSpPr txBox="1"/>
          <p:nvPr/>
        </p:nvSpPr>
        <p:spPr>
          <a:xfrm>
            <a:off x="4166084" y="57257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>
                <a:latin typeface="나눔고딕 ExtraBold" pitchFamily="2" charset="-127"/>
                <a:ea typeface="나눔고딕 ExtraBold" pitchFamily="2" charset="-127"/>
              </a:rPr>
              <a:t>K-Food Search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379592" y="3100622"/>
            <a:ext cx="5401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이미지 예측 결과와 추천 음식점을 확인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77081" y="3908104"/>
            <a:ext cx="3406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원하는 음식점의 상세정보를 확인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79295" y="2240784"/>
            <a:ext cx="3602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이미지를 첨부한 뒤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, Search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를 클릭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5" name="아래쪽 화살표 34"/>
          <p:cNvSpPr/>
          <p:nvPr/>
        </p:nvSpPr>
        <p:spPr>
          <a:xfrm>
            <a:off x="8851824" y="3469954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6" name="아래쪽 화살표 35"/>
          <p:cNvSpPr/>
          <p:nvPr/>
        </p:nvSpPr>
        <p:spPr>
          <a:xfrm>
            <a:off x="8851825" y="2610116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3074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4" y="1227698"/>
            <a:ext cx="5400000" cy="50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4" y="1227698"/>
            <a:ext cx="5400000" cy="50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4" y="1227698"/>
            <a:ext cx="5400000" cy="50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4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773" y="1335160"/>
            <a:ext cx="3854831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모서리가 둥근 직사각형 12"/>
          <p:cNvSpPr/>
          <p:nvPr/>
        </p:nvSpPr>
        <p:spPr>
          <a:xfrm>
            <a:off x="2844386" y="5009810"/>
            <a:ext cx="4047117" cy="140388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222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 flipH="1">
            <a:off x="4561468" y="5118605"/>
            <a:ext cx="2257135" cy="1209804"/>
          </a:xfrm>
          <a:prstGeom prst="roundRect">
            <a:avLst/>
          </a:prstGeom>
          <a:solidFill>
            <a:schemeClr val="bg1"/>
          </a:solidFill>
          <a:ln w="2222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16" name="Picture 3" descr="C:\Users\BIT\Downloads\pngwing.com (1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201" y="971594"/>
            <a:ext cx="1732479" cy="173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2437242" y="977735"/>
            <a:ext cx="4764200" cy="1755939"/>
          </a:xfrm>
          <a:prstGeom prst="round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18" name="Picture 2" descr="C:\Users\BIT\Downloads\pngwing.com (3)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751" y="1332616"/>
            <a:ext cx="896972" cy="896972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20" name="직선 화살표 연결선 19"/>
          <p:cNvCxnSpPr/>
          <p:nvPr/>
        </p:nvCxnSpPr>
        <p:spPr>
          <a:xfrm flipH="1">
            <a:off x="4300591" y="2797362"/>
            <a:ext cx="4432" cy="204567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5901653" y="2797363"/>
            <a:ext cx="0" cy="210226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2685564" y="4899628"/>
            <a:ext cx="4328363" cy="1586896"/>
          </a:xfrm>
          <a:prstGeom prst="round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23" name="Picture 13" descr="Scikit learn logo small.sv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3" y="5417465"/>
            <a:ext cx="1172367" cy="63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화살표 연결선 24"/>
          <p:cNvCxnSpPr/>
          <p:nvPr/>
        </p:nvCxnSpPr>
        <p:spPr>
          <a:xfrm>
            <a:off x="7201442" y="1667864"/>
            <a:ext cx="117751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8426829" y="1271739"/>
            <a:ext cx="1707261" cy="1013500"/>
          </a:xfrm>
          <a:prstGeom prst="round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84436" y="1085501"/>
            <a:ext cx="6655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DB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H="1" flipV="1">
            <a:off x="9285118" y="2298346"/>
            <a:ext cx="13947" cy="285283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7403524" y="6105373"/>
            <a:ext cx="95464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C:\Users\BIT\Downloads\pngwing.com (16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413" y="5182480"/>
            <a:ext cx="558669" cy="4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7110120" y="5657208"/>
            <a:ext cx="1465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고딕 ExtraBold" pitchFamily="2" charset="-127"/>
                <a:ea typeface="나눔고딕 ExtraBold" pitchFamily="2" charset="-127"/>
              </a:rPr>
              <a:t>IMG  for</a:t>
            </a:r>
          </a:p>
          <a:p>
            <a:pPr algn="ctr"/>
            <a:r>
              <a:rPr lang="en-US" altLang="ko-KR" sz="1000" dirty="0">
                <a:latin typeface="나눔고딕 ExtraBold" pitchFamily="2" charset="-127"/>
                <a:ea typeface="나눔고딕 ExtraBold" pitchFamily="2" charset="-127"/>
              </a:rPr>
              <a:t> training &amp; test</a:t>
            </a:r>
            <a:endParaRPr lang="ko-KR" altLang="en-US" sz="10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34471" y="2982316"/>
            <a:ext cx="2340669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 ExtraBold" pitchFamily="2" charset="-127"/>
                <a:ea typeface="나눔고딕 ExtraBold" pitchFamily="2" charset="-127"/>
              </a:rPr>
              <a:t>GET / K-</a:t>
            </a:r>
            <a:r>
              <a:rPr lang="en-US" altLang="ko-KR" sz="1200" dirty="0" err="1">
                <a:latin typeface="나눔고딕 ExtraBold" pitchFamily="2" charset="-127"/>
                <a:ea typeface="나눔고딕 ExtraBold" pitchFamily="2" charset="-127"/>
              </a:rPr>
              <a:t>FoodSearch</a:t>
            </a:r>
            <a:r>
              <a:rPr lang="en-US" altLang="ko-KR" sz="1200" dirty="0">
                <a:latin typeface="나눔고딕 ExtraBold" pitchFamily="2" charset="-127"/>
                <a:ea typeface="나눔고딕 ExtraBold" pitchFamily="2" charset="-127"/>
              </a:rPr>
              <a:t> / </a:t>
            </a:r>
            <a:r>
              <a:rPr lang="en-US" altLang="ko-KR" sz="1200" dirty="0" err="1">
                <a:latin typeface="나눔고딕 ExtraBold" pitchFamily="2" charset="-127"/>
                <a:ea typeface="나눔고딕 ExtraBold" pitchFamily="2" charset="-127"/>
              </a:rPr>
              <a:t>IMGInfo</a:t>
            </a:r>
            <a:r>
              <a:rPr lang="en-US" altLang="ko-KR" sz="1200" dirty="0">
                <a:latin typeface="나눔고딕 ExtraBold" pitchFamily="2" charset="-127"/>
                <a:ea typeface="나눔고딕 ExtraBold" pitchFamily="2" charset="-127"/>
              </a:rPr>
              <a:t> </a:t>
            </a:r>
            <a:endParaRPr lang="ko-KR" altLang="en-US" sz="1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42785" y="4865082"/>
            <a:ext cx="114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ML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66903" y="4970249"/>
            <a:ext cx="152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CNN Model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52534" y="4383160"/>
            <a:ext cx="20814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나눔고딕 ExtraBold" pitchFamily="2" charset="-127"/>
                <a:ea typeface="나눔고딕 ExtraBold" pitchFamily="2" charset="-127"/>
              </a:rPr>
              <a:t>Check_photo_str</a:t>
            </a:r>
            <a:r>
              <a:rPr lang="en-US" altLang="ko-KR" sz="1200" dirty="0">
                <a:latin typeface="나눔고딕 ExtraBold" pitchFamily="2" charset="-127"/>
                <a:ea typeface="나눔고딕 ExtraBold" pitchFamily="2" charset="-127"/>
              </a:rPr>
              <a:t>(IMG)</a:t>
            </a:r>
            <a:endParaRPr lang="ko-KR" altLang="en-US" sz="1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395548" y="3431671"/>
            <a:ext cx="4795630" cy="3156278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81001" y="5507291"/>
            <a:ext cx="574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AI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221362" y="3478542"/>
            <a:ext cx="214145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고딕 ExtraBold" pitchFamily="2" charset="-127"/>
                <a:ea typeface="나눔고딕 ExtraBold" pitchFamily="2" charset="-127"/>
              </a:rPr>
              <a:t>Place Info IMG URL</a:t>
            </a:r>
            <a:endParaRPr lang="ko-KR" altLang="en-US" sz="10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49" name="Picture 7" descr="C:\Users\BIT\Downloads\pngwing.com (18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989" y="2744234"/>
            <a:ext cx="750205" cy="75020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0" name="모서리가 둥근 직사각형 49"/>
          <p:cNvSpPr/>
          <p:nvPr/>
        </p:nvSpPr>
        <p:spPr>
          <a:xfrm>
            <a:off x="8358173" y="5152753"/>
            <a:ext cx="1867833" cy="1435196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682181" y="4954065"/>
            <a:ext cx="12700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Crawling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52" name="Picture 3" descr="C:\Users\BIT\Desktop\화면 캡처 Beautifulsoup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120" y="5980578"/>
            <a:ext cx="1540182" cy="4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림 52" descr="화면 캡처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478" y="5452636"/>
            <a:ext cx="1539824" cy="433512"/>
          </a:xfrm>
          <a:prstGeom prst="rect">
            <a:avLst/>
          </a:prstGeom>
          <a:solidFill>
            <a:srgbClr val="0070C0"/>
          </a:solidFill>
        </p:spPr>
      </p:pic>
      <p:pic>
        <p:nvPicPr>
          <p:cNvPr id="54" name="Picture 9" descr="C:\Users\BIT\Downloads\pngwing.com (20)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673" y="3769230"/>
            <a:ext cx="558505" cy="55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직선 화살표 연결선 54"/>
          <p:cNvCxnSpPr/>
          <p:nvPr/>
        </p:nvCxnSpPr>
        <p:spPr>
          <a:xfrm>
            <a:off x="6909013" y="2744234"/>
            <a:ext cx="2913" cy="1024996"/>
          </a:xfrm>
          <a:prstGeom prst="straightConnector1">
            <a:avLst/>
          </a:prstGeom>
          <a:ln w="15875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6296244" y="4048482"/>
            <a:ext cx="442050" cy="0"/>
          </a:xfrm>
          <a:prstGeom prst="straightConnector1">
            <a:avLst/>
          </a:prstGeom>
          <a:ln w="15875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H="1">
            <a:off x="7239542" y="1890202"/>
            <a:ext cx="117751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3428354" y="3629646"/>
            <a:ext cx="2867890" cy="708769"/>
          </a:xfrm>
          <a:prstGeom prst="roundRect">
            <a:avLst/>
          </a:prstGeom>
          <a:solidFill>
            <a:schemeClr val="bg1"/>
          </a:solidFill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34" name="Picture 7" descr="C:\Users\BIT\Downloads\1920px-Flask_logo.svg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591" y="3769230"/>
            <a:ext cx="1098310" cy="4296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7" name="Picture 3" descr="C:\Users\BIT\Downloads\image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025" y="2017057"/>
            <a:ext cx="536363" cy="53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BIT\Downloads\json-file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805" y="4562512"/>
            <a:ext cx="619968" cy="61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C:\Users\BIT\Downloads\location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94" y="1875755"/>
            <a:ext cx="520442" cy="52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文本框 28"/>
          <p:cNvSpPr txBox="1"/>
          <p:nvPr/>
        </p:nvSpPr>
        <p:spPr>
          <a:xfrm>
            <a:off x="4179688" y="51276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>
                <a:latin typeface="나눔고딕 ExtraBold" pitchFamily="2" charset="-127"/>
                <a:ea typeface="나눔고딕 ExtraBold" pitchFamily="2" charset="-127"/>
              </a:rPr>
              <a:t>AI </a:t>
            </a:r>
            <a:r>
              <a:rPr lang="ko-KR" altLang="en-US" sz="3200" dirty="0">
                <a:latin typeface="나눔고딕 ExtraBold" pitchFamily="2" charset="-127"/>
                <a:ea typeface="나눔고딕 ExtraBold" pitchFamily="2" charset="-127"/>
              </a:rPr>
              <a:t>모델 작동 구조</a:t>
            </a:r>
            <a:endParaRPr lang="en-US" altLang="ko-KR" sz="3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568545" y="4338415"/>
            <a:ext cx="6739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고딕 ExtraBold" pitchFamily="2" charset="-127"/>
                <a:ea typeface="나눔고딕 ExtraBold" pitchFamily="2" charset="-127"/>
              </a:rPr>
              <a:t>Storage</a:t>
            </a:r>
            <a:endParaRPr lang="ko-KR" altLang="en-US" sz="10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2" name="Picture 11" descr="OpenCV Logo with text svg version.svg">
            <a:extLst>
              <a:ext uri="{FF2B5EF4-FFF2-40B4-BE49-F238E27FC236}">
                <a16:creationId xmlns:a16="http://schemas.microsoft.com/office/drawing/2014/main" id="{0C7AE161-D364-419F-834B-C14DB1878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514" y="5440300"/>
            <a:ext cx="520512" cy="60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6" descr="C:\Users\BIT\Downloads\pngwing.com (15).png">
            <a:extLst>
              <a:ext uri="{FF2B5EF4-FFF2-40B4-BE49-F238E27FC236}">
                <a16:creationId xmlns:a16="http://schemas.microsoft.com/office/drawing/2014/main" id="{C4B4BCAE-6654-98B2-D99A-69541CC26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031" y="5310651"/>
            <a:ext cx="909858" cy="90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7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44444E-6 L -0.00078 0.4222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42222 L 0.04649 0.50856 C 0.05625 0.52801 0.0711 0.53865 0.08672 0.53865 C 0.1043 0.53865 0.11849 0.52801 0.12826 0.50856 L 0.17578 0.42222 " pathEditMode="relative" rAng="0" ptsTypes="FffFF">
                                      <p:cBhvr>
                                        <p:cTn id="15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28" y="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-0.00156 -0.3305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L -0.11797 2.59259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28"/>
          <p:cNvSpPr txBox="1"/>
          <p:nvPr/>
        </p:nvSpPr>
        <p:spPr>
          <a:xfrm>
            <a:off x="4178161" y="48711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>
                <a:latin typeface="나눔고딕 ExtraBold" pitchFamily="2" charset="-127"/>
                <a:ea typeface="나눔고딕 ExtraBold" pitchFamily="2" charset="-127"/>
              </a:rPr>
              <a:t>AI </a:t>
            </a:r>
            <a:r>
              <a:rPr lang="ko-KR" altLang="en-US" sz="3200" dirty="0">
                <a:latin typeface="나눔고딕 ExtraBold" pitchFamily="2" charset="-127"/>
                <a:ea typeface="나눔고딕 ExtraBold" pitchFamily="2" charset="-127"/>
              </a:rPr>
              <a:t>모델 선정</a:t>
            </a:r>
            <a:endParaRPr lang="en-US" altLang="ko-KR" sz="3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2035" y="4761539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CNN 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이란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?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45441" y="4806309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Model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의 선정사유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2035" y="5175641"/>
            <a:ext cx="6132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200" dirty="0">
                <a:latin typeface="나눔고딕 ExtraBold" pitchFamily="2" charset="-127"/>
                <a:ea typeface="나눔고딕 ExtraBold" pitchFamily="2" charset="-127"/>
              </a:rPr>
              <a:t>Convolutional Neural Network, </a:t>
            </a:r>
            <a:r>
              <a:rPr lang="ko-KR" altLang="en-US" sz="1200" dirty="0" err="1">
                <a:latin typeface="나눔고딕 ExtraBold" pitchFamily="2" charset="-127"/>
                <a:ea typeface="나눔고딕 ExtraBold" pitchFamily="2" charset="-127"/>
              </a:rPr>
              <a:t>합성곱</a:t>
            </a: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 신경망</a:t>
            </a:r>
            <a:endParaRPr lang="en-US" altLang="ko-KR" sz="1200" dirty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인간의 시신경 구조를 모방한 기술</a:t>
            </a:r>
            <a:endParaRPr lang="en-US" altLang="ko-KR" sz="1200" dirty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이미지를 인식하기 위해 패턴을 찾는 데 유용</a:t>
            </a:r>
            <a:endParaRPr lang="en-US" altLang="ko-KR" sz="1200" dirty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데이터를 직접 학습하고 패턴을 사용해 이미지를 분류</a:t>
            </a:r>
            <a:endParaRPr lang="en-US" altLang="ko-KR" sz="1200" dirty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이미지의 공간 정보를 유지한 채 학습하게 하는 모델</a:t>
            </a:r>
            <a:endParaRPr lang="en-US" altLang="ko-KR" sz="1200" dirty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사람이 여러 데이터를 보고 기억한 후에 무엇인지 맞히는 것과 유사</a:t>
            </a:r>
            <a:endParaRPr lang="en-US" altLang="ko-KR" sz="1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45441" y="5175641"/>
            <a:ext cx="4321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외국인들이 한국문화를 처음 접하는 곳은 보통 디지털 매체</a:t>
            </a:r>
            <a:r>
              <a:rPr lang="en-US" altLang="ko-KR" sz="1200" dirty="0">
                <a:latin typeface="나눔고딕 ExtraBold" pitchFamily="2" charset="-127"/>
                <a:ea typeface="나눔고딕 ExtraBold" pitchFamily="2" charset="-127"/>
              </a:rPr>
              <a:t>(</a:t>
            </a: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드라마</a:t>
            </a:r>
            <a:r>
              <a:rPr lang="en-US" altLang="ko-KR" sz="1200" dirty="0">
                <a:latin typeface="나눔고딕 ExtraBold" pitchFamily="2" charset="-127"/>
                <a:ea typeface="나눔고딕 ExtraBold" pitchFamily="2" charset="-127"/>
              </a:rPr>
              <a:t>, </a:t>
            </a: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예능</a:t>
            </a:r>
            <a:r>
              <a:rPr lang="en-US" altLang="ko-KR" sz="1200" dirty="0">
                <a:latin typeface="나눔고딕 ExtraBold" pitchFamily="2" charset="-127"/>
                <a:ea typeface="나눔고딕 ExtraBold" pitchFamily="2" charset="-127"/>
              </a:rPr>
              <a:t>, </a:t>
            </a: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다큐멘터리</a:t>
            </a:r>
            <a:r>
              <a:rPr lang="en-US" altLang="ko-KR" sz="1200" dirty="0">
                <a:latin typeface="나눔고딕 ExtraBold" pitchFamily="2" charset="-127"/>
                <a:ea typeface="나눔고딕 ExtraBold" pitchFamily="2" charset="-127"/>
              </a:rPr>
              <a:t>) </a:t>
            </a: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등인데 이때 캡처한 이미지를 분석하여 예측하기 가장 적합한 모델이 </a:t>
            </a:r>
            <a:r>
              <a:rPr lang="en-US" altLang="ko-KR" sz="1200" dirty="0">
                <a:latin typeface="나눔고딕 ExtraBold" pitchFamily="2" charset="-127"/>
                <a:ea typeface="나눔고딕 ExtraBold" pitchFamily="2" charset="-127"/>
              </a:rPr>
              <a:t>CNN </a:t>
            </a: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모델이라 판단되어 선정함</a:t>
            </a:r>
            <a:r>
              <a:rPr lang="en-US" altLang="ko-KR" sz="1200" dirty="0">
                <a:latin typeface="나눔고딕 ExtraBold" pitchFamily="2" charset="-127"/>
                <a:ea typeface="나눔고딕 ExtraBold" pitchFamily="2" charset="-127"/>
              </a:rPr>
              <a:t>.</a:t>
            </a:r>
            <a:endParaRPr lang="ko-KR" altLang="en-US" sz="1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9" name="Picture 2" descr="https://qph.cf2.quoracdn.net/main-qimg-d9198795d5d7aa4a164cf479fbb3a3d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35" y="1080502"/>
            <a:ext cx="10054475" cy="327242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7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34141" y="5042914"/>
            <a:ext cx="1174095" cy="1178229"/>
          </a:xfrm>
          <a:prstGeom prst="round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34142" y="1908810"/>
            <a:ext cx="10459637" cy="1611100"/>
          </a:xfrm>
          <a:prstGeom prst="round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2050" name="Picture 2" descr="C:\Users\BIT\Downloads\spider-robo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35" y="2171511"/>
            <a:ext cx="942615" cy="94261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BIT\Downloads\data-clean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552" y="2171511"/>
            <a:ext cx="943200" cy="94261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BIT\Downloads\predictive-model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351" y="2170926"/>
            <a:ext cx="943200" cy="94320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BIT\Downloads\codin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57" y="2170926"/>
            <a:ext cx="943200" cy="94320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/>
          <p:cNvCxnSpPr>
            <a:stCxn id="2050" idx="0"/>
            <a:endCxn id="25" idx="2"/>
          </p:cNvCxnSpPr>
          <p:nvPr/>
        </p:nvCxnSpPr>
        <p:spPr>
          <a:xfrm flipH="1" flipV="1">
            <a:off x="1713272" y="1741920"/>
            <a:ext cx="425271" cy="429591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2050" idx="2"/>
          </p:cNvCxnSpPr>
          <p:nvPr/>
        </p:nvCxnSpPr>
        <p:spPr>
          <a:xfrm flipH="1">
            <a:off x="1821180" y="3114126"/>
            <a:ext cx="317363" cy="558714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052" idx="0"/>
            <a:endCxn id="35" idx="2"/>
          </p:cNvCxnSpPr>
          <p:nvPr/>
        </p:nvCxnSpPr>
        <p:spPr>
          <a:xfrm flipH="1" flipV="1">
            <a:off x="6997684" y="1741920"/>
            <a:ext cx="409267" cy="429006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4143" y="1280255"/>
            <a:ext cx="1958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고딕 ExtraBold" pitchFamily="2" charset="-127"/>
                <a:ea typeface="나눔고딕 ExtraBold" pitchFamily="2" charset="-127"/>
              </a:rPr>
              <a:t>Crawling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96664" y="1280255"/>
            <a:ext cx="240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고딕 ExtraBold" pitchFamily="2" charset="-127"/>
                <a:ea typeface="나눔고딕 ExtraBold" pitchFamily="2" charset="-127"/>
              </a:rPr>
              <a:t>Modeling</a:t>
            </a:r>
          </a:p>
        </p:txBody>
      </p:sp>
      <p:cxnSp>
        <p:nvCxnSpPr>
          <p:cNvPr id="38" name="직선 화살표 연결선 37"/>
          <p:cNvCxnSpPr>
            <a:stCxn id="2052" idx="2"/>
          </p:cNvCxnSpPr>
          <p:nvPr/>
        </p:nvCxnSpPr>
        <p:spPr>
          <a:xfrm flipH="1">
            <a:off x="7101149" y="3114126"/>
            <a:ext cx="305802" cy="636164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34142" y="3730033"/>
            <a:ext cx="2600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 ExtraBold" pitchFamily="2" charset="-127"/>
                <a:ea typeface="나눔고딕 ExtraBold" pitchFamily="2" charset="-127"/>
              </a:rPr>
              <a:t>Target : </a:t>
            </a:r>
          </a:p>
          <a:p>
            <a:r>
              <a:rPr lang="ko-KR" altLang="en-US" sz="1200" dirty="0">
                <a:solidFill>
                  <a:srgbClr val="0070C0"/>
                </a:solidFill>
                <a:latin typeface="나눔고딕 ExtraBold" pitchFamily="2" charset="-127"/>
                <a:ea typeface="나눔고딕 ExtraBold" pitchFamily="2" charset="-127"/>
              </a:rPr>
              <a:t>김치</a:t>
            </a:r>
            <a:r>
              <a:rPr lang="en-US" altLang="ko-KR" sz="1200" dirty="0">
                <a:latin typeface="나눔고딕 ExtraBold" pitchFamily="2" charset="-127"/>
                <a:ea typeface="나눔고딕 ExtraBold" pitchFamily="2" charset="-127"/>
              </a:rPr>
              <a:t>, </a:t>
            </a: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떡볶이</a:t>
            </a:r>
            <a:r>
              <a:rPr lang="en-US" altLang="ko-KR" sz="1200" dirty="0">
                <a:latin typeface="나눔고딕 ExtraBold" pitchFamily="2" charset="-127"/>
                <a:ea typeface="나눔고딕 ExtraBold" pitchFamily="2" charset="-127"/>
              </a:rPr>
              <a:t>, </a:t>
            </a: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김밥</a:t>
            </a:r>
            <a:r>
              <a:rPr lang="en-US" altLang="ko-KR" sz="1200" dirty="0">
                <a:latin typeface="나눔고딕 ExtraBold" pitchFamily="2" charset="-127"/>
                <a:ea typeface="나눔고딕 ExtraBold" pitchFamily="2" charset="-127"/>
              </a:rPr>
              <a:t>, </a:t>
            </a: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비빔밥</a:t>
            </a:r>
            <a:r>
              <a:rPr lang="en-US" altLang="ko-KR" sz="1200" dirty="0">
                <a:latin typeface="나눔고딕 ExtraBold" pitchFamily="2" charset="-127"/>
                <a:ea typeface="나눔고딕 ExtraBold" pitchFamily="2" charset="-127"/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  <a:latin typeface="나눔고딕 ExtraBold" pitchFamily="2" charset="-127"/>
                <a:ea typeface="나눔고딕 ExtraBold" pitchFamily="2" charset="-127"/>
              </a:rPr>
              <a:t>부침개</a:t>
            </a:r>
            <a:r>
              <a:rPr lang="en-US" altLang="ko-KR" sz="1200" dirty="0">
                <a:latin typeface="나눔고딕 ExtraBold" pitchFamily="2" charset="-127"/>
                <a:ea typeface="나눔고딕 ExtraBold" pitchFamily="2" charset="-127"/>
              </a:rPr>
              <a:t>,</a:t>
            </a:r>
            <a:r>
              <a:rPr lang="ko-KR" altLang="en-US" sz="1200" dirty="0">
                <a:solidFill>
                  <a:srgbClr val="C00000"/>
                </a:solidFill>
                <a:latin typeface="나눔고딕 ExtraBold" pitchFamily="2" charset="-127"/>
                <a:ea typeface="나눔고딕 ExtraBold" pitchFamily="2" charset="-127"/>
              </a:rPr>
              <a:t>불고기</a:t>
            </a:r>
            <a:r>
              <a:rPr lang="en-US" altLang="ko-KR" sz="1200" dirty="0">
                <a:solidFill>
                  <a:srgbClr val="C00000"/>
                </a:solidFill>
                <a:latin typeface="나눔고딕 ExtraBold" pitchFamily="2" charset="-127"/>
                <a:ea typeface="나눔고딕 ExtraBold" pitchFamily="2" charset="-127"/>
              </a:rPr>
              <a:t>, </a:t>
            </a:r>
            <a:r>
              <a:rPr lang="ko-KR" altLang="en-US" sz="1200" dirty="0">
                <a:solidFill>
                  <a:srgbClr val="C00000"/>
                </a:solidFill>
                <a:latin typeface="나눔고딕 ExtraBold" pitchFamily="2" charset="-127"/>
                <a:ea typeface="나눔고딕 ExtraBold" pitchFamily="2" charset="-127"/>
              </a:rPr>
              <a:t>치킨</a:t>
            </a:r>
            <a:r>
              <a:rPr lang="en-US" altLang="ko-KR" sz="1200" dirty="0">
                <a:solidFill>
                  <a:srgbClr val="C00000"/>
                </a:solidFill>
                <a:latin typeface="나눔고딕 ExtraBold" pitchFamily="2" charset="-127"/>
                <a:ea typeface="나눔고딕 ExtraBold" pitchFamily="2" charset="-127"/>
              </a:rPr>
              <a:t>, </a:t>
            </a:r>
            <a:r>
              <a:rPr lang="ko-KR" altLang="en-US" sz="1200" dirty="0">
                <a:solidFill>
                  <a:srgbClr val="C00000"/>
                </a:solidFill>
                <a:latin typeface="나눔고딕 ExtraBold" pitchFamily="2" charset="-127"/>
                <a:ea typeface="나눔고딕 ExtraBold" pitchFamily="2" charset="-127"/>
              </a:rPr>
              <a:t>삼겹살</a:t>
            </a:r>
            <a:endParaRPr lang="en-US" altLang="ko-KR" sz="1200" dirty="0">
              <a:solidFill>
                <a:srgbClr val="C00000"/>
              </a:solidFill>
              <a:latin typeface="나눔고딕 ExtraBold" pitchFamily="2" charset="-127"/>
              <a:ea typeface="나눔고딕 ExtraBold" pitchFamily="2" charset="-127"/>
            </a:endParaRPr>
          </a:p>
          <a:p>
            <a:r>
              <a:rPr lang="en-US" altLang="ko-KR" sz="1200" dirty="0">
                <a:latin typeface="나눔고딕 ExtraBold" pitchFamily="2" charset="-127"/>
                <a:ea typeface="나눔고딕 ExtraBold" pitchFamily="2" charset="-127"/>
              </a:rPr>
              <a:t>(1</a:t>
            </a: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차 </a:t>
            </a:r>
            <a:r>
              <a:rPr lang="en-US" altLang="ko-KR" sz="1200" dirty="0">
                <a:latin typeface="나눔고딕 ExtraBold" pitchFamily="2" charset="-127"/>
                <a:ea typeface="나눔고딕 ExtraBold" pitchFamily="2" charset="-127"/>
              </a:rPr>
              <a:t>: 100</a:t>
            </a: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개  </a:t>
            </a:r>
            <a:r>
              <a:rPr lang="en-US" altLang="ko-KR" sz="1200" dirty="0">
                <a:latin typeface="나눔고딕 ExtraBold" pitchFamily="2" charset="-127"/>
                <a:ea typeface="나눔고딕 ExtraBold" pitchFamily="2" charset="-127"/>
              </a:rPr>
              <a:t>2</a:t>
            </a: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차 </a:t>
            </a:r>
            <a:r>
              <a:rPr lang="en-US" altLang="ko-KR" sz="1200" dirty="0">
                <a:latin typeface="나눔고딕 ExtraBold" pitchFamily="2" charset="-127"/>
                <a:ea typeface="나눔고딕 ExtraBold" pitchFamily="2" charset="-127"/>
              </a:rPr>
              <a:t>:1000</a:t>
            </a: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개</a:t>
            </a:r>
            <a:r>
              <a:rPr lang="en-US" altLang="ko-KR" sz="1200" dirty="0">
                <a:latin typeface="나눔고딕 ExtraBold" pitchFamily="2" charset="-127"/>
                <a:ea typeface="나눔고딕 ExtraBold" pitchFamily="2" charset="-127"/>
              </a:rPr>
              <a:t>)</a:t>
            </a:r>
          </a:p>
        </p:txBody>
      </p:sp>
      <p:cxnSp>
        <p:nvCxnSpPr>
          <p:cNvPr id="31" name="직선 화살표 연결선 30"/>
          <p:cNvCxnSpPr>
            <a:stCxn id="2051" idx="0"/>
            <a:endCxn id="53" idx="2"/>
          </p:cNvCxnSpPr>
          <p:nvPr/>
        </p:nvCxnSpPr>
        <p:spPr>
          <a:xfrm flipH="1" flipV="1">
            <a:off x="4166084" y="1741920"/>
            <a:ext cx="354068" cy="429591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51" idx="2"/>
          </p:cNvCxnSpPr>
          <p:nvPr/>
        </p:nvCxnSpPr>
        <p:spPr>
          <a:xfrm flipH="1">
            <a:off x="4195963" y="3114126"/>
            <a:ext cx="324189" cy="636164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653889" y="3930830"/>
            <a:ext cx="2894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이미지 분석에 적합한 알고리즘 결정</a:t>
            </a:r>
            <a:endParaRPr lang="en-US" altLang="ko-KR" sz="1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cxnSp>
        <p:nvCxnSpPr>
          <p:cNvPr id="58" name="직선 화살표 연결선 57"/>
          <p:cNvCxnSpPr>
            <a:stCxn id="2053" idx="2"/>
          </p:cNvCxnSpPr>
          <p:nvPr/>
        </p:nvCxnSpPr>
        <p:spPr>
          <a:xfrm flipH="1">
            <a:off x="9918332" y="3114126"/>
            <a:ext cx="314325" cy="615907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2053" idx="0"/>
            <a:endCxn id="57" idx="2"/>
          </p:cNvCxnSpPr>
          <p:nvPr/>
        </p:nvCxnSpPr>
        <p:spPr>
          <a:xfrm flipH="1" flipV="1">
            <a:off x="9939682" y="1741920"/>
            <a:ext cx="292975" cy="429006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28"/>
          <p:cNvSpPr txBox="1"/>
          <p:nvPr/>
        </p:nvSpPr>
        <p:spPr>
          <a:xfrm>
            <a:off x="3573704" y="51276"/>
            <a:ext cx="5044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>
                <a:latin typeface="나눔고딕 ExtraBold" pitchFamily="2" charset="-127"/>
                <a:ea typeface="나눔고딕 ExtraBold" pitchFamily="2" charset="-127"/>
              </a:rPr>
              <a:t>AI </a:t>
            </a:r>
            <a:r>
              <a:rPr lang="ko-KR" altLang="en-US" sz="3200" dirty="0">
                <a:latin typeface="나눔고딕 ExtraBold" pitchFamily="2" charset="-127"/>
                <a:ea typeface="나눔고딕 ExtraBold" pitchFamily="2" charset="-127"/>
              </a:rPr>
              <a:t>모델링 과정 및 문제점</a:t>
            </a:r>
            <a:endParaRPr lang="en-US" altLang="ko-KR" sz="3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29383" y="3914698"/>
            <a:ext cx="2294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관련 없는 이미지 제거</a:t>
            </a:r>
            <a:endParaRPr lang="en-US" altLang="ko-KR" sz="1200" dirty="0">
              <a:latin typeface="나눔고딕 ExtraBold" pitchFamily="2" charset="-127"/>
              <a:ea typeface="나눔고딕 ExtraBold" pitchFamily="2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학습 부적합 이미지 제거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186955" y="1280255"/>
            <a:ext cx="1958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고딕 ExtraBold" pitchFamily="2" charset="-127"/>
                <a:ea typeface="나눔고딕 ExtraBold" pitchFamily="2" charset="-127"/>
              </a:rPr>
              <a:t>Cleaning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550821" y="3915390"/>
            <a:ext cx="289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학습 및 테스트 진행</a:t>
            </a:r>
            <a:r>
              <a:rPr lang="en-US" altLang="ko-KR" sz="1200" dirty="0">
                <a:latin typeface="나눔고딕 ExtraBold" pitchFamily="2" charset="-127"/>
                <a:ea typeface="나눔고딕 ExtraBold" pitchFamily="2" charset="-127"/>
              </a:rPr>
              <a:t>(8:2)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정확도와 손실률 체크</a:t>
            </a:r>
            <a:endParaRPr lang="en-US" altLang="ko-KR" sz="1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428003" y="1280255"/>
            <a:ext cx="3023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고딕 ExtraBold" pitchFamily="2" charset="-127"/>
                <a:ea typeface="나눔고딕 ExtraBold" pitchFamily="2" charset="-127"/>
              </a:rPr>
              <a:t>Machine Learning</a:t>
            </a:r>
            <a:endParaRPr lang="ko-KR" altLang="en-US" sz="24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8291" y="5017472"/>
            <a:ext cx="952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1. </a:t>
            </a:r>
            <a:r>
              <a:rPr lang="ko-KR" altLang="en-US" dirty="0" err="1">
                <a:latin typeface="나눔고딕 ExtraBold" pitchFamily="2" charset="-127"/>
                <a:ea typeface="나눔고딕 ExtraBold" pitchFamily="2" charset="-127"/>
              </a:rPr>
              <a:t>정확률이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 떨어지고 손실률 증가 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  <a:sym typeface="Wingdings" pitchFamily="2" charset="2"/>
              </a:rPr>
              <a:t> 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  <a:sym typeface="Wingdings" pitchFamily="2" charset="2"/>
              </a:rPr>
              <a:t>추가 수집 및 해상도 상향 조정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  <a:sym typeface="Wingdings" pitchFamily="2" charset="2"/>
              </a:rPr>
              <a:t>, 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  <a:sym typeface="Wingdings" pitchFamily="2" charset="2"/>
              </a:rPr>
              <a:t>모델 구조 변경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8247" y="5479137"/>
            <a:ext cx="10258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문제점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925907" y="5386804"/>
            <a:ext cx="6931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2. 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불필요한 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Target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 정리</a:t>
            </a:r>
            <a:b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</a:b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    2-1. 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적용하고자 하는 서비스와 관계없는 타겟 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  <a:sym typeface="Wingdings" pitchFamily="2" charset="2"/>
              </a:rPr>
              <a:t> 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김치 제외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  <a:p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    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2-2. 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구분이 어렵고 종류가 너무 많은 </a:t>
            </a:r>
            <a:r>
              <a:rPr lang="ko-KR" altLang="en-US" dirty="0" err="1">
                <a:latin typeface="나눔고딕 ExtraBold" pitchFamily="2" charset="-127"/>
                <a:ea typeface="나눔고딕 ExtraBold" pitchFamily="2" charset="-127"/>
              </a:rPr>
              <a:t>타겟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  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  <a:sym typeface="Wingdings" pitchFamily="2" charset="2"/>
              </a:rPr>
              <a:t> 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부침개 제외</a:t>
            </a:r>
          </a:p>
        </p:txBody>
      </p:sp>
      <p:cxnSp>
        <p:nvCxnSpPr>
          <p:cNvPr id="40" name="直接连接符 8"/>
          <p:cNvCxnSpPr/>
          <p:nvPr/>
        </p:nvCxnSpPr>
        <p:spPr>
          <a:xfrm>
            <a:off x="542925" y="4753370"/>
            <a:ext cx="109081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8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28"/>
          <p:cNvSpPr txBox="1"/>
          <p:nvPr/>
        </p:nvSpPr>
        <p:spPr>
          <a:xfrm>
            <a:off x="4166084" y="57256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>
                <a:latin typeface="나눔고딕 ExtraBold" pitchFamily="2" charset="-127"/>
                <a:ea typeface="나눔고딕 ExtraBold" pitchFamily="2" charset="-127"/>
              </a:rPr>
              <a:t>AI </a:t>
            </a:r>
            <a:r>
              <a:rPr lang="ko-KR" altLang="en-US" sz="3200" dirty="0">
                <a:latin typeface="나눔고딕 ExtraBold" pitchFamily="2" charset="-127"/>
                <a:ea typeface="나눔고딕 ExtraBold" pitchFamily="2" charset="-127"/>
              </a:rPr>
              <a:t>모델</a:t>
            </a:r>
            <a:r>
              <a:rPr lang="en-US" altLang="ko-KR" sz="3200" dirty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ko-KR" altLang="en-US" sz="3200" dirty="0">
                <a:latin typeface="나눔고딕 ExtraBold" pitchFamily="2" charset="-127"/>
                <a:ea typeface="나눔고딕 ExtraBold" pitchFamily="2" charset="-127"/>
              </a:rPr>
              <a:t>구조 변경</a:t>
            </a:r>
            <a:endParaRPr lang="en-US" altLang="ko-KR" sz="3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21" y="1422442"/>
            <a:ext cx="4724626" cy="48640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47" y="1422440"/>
            <a:ext cx="4724626" cy="4864057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47" y="1422440"/>
            <a:ext cx="4724626" cy="48640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748688" y="3469303"/>
            <a:ext cx="1957162" cy="835998"/>
          </a:xfrm>
          <a:prstGeom prst="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64079" y="4899154"/>
            <a:ext cx="1480034" cy="749171"/>
          </a:xfrm>
          <a:prstGeom prst="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764079" y="1795107"/>
            <a:ext cx="3386844" cy="178772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5581439" y="3647598"/>
            <a:ext cx="991022" cy="47940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34982" y="922696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 ExtraBold" pitchFamily="2" charset="-127"/>
                <a:ea typeface="나눔고딕 ExtraBold" pitchFamily="2" charset="-127"/>
              </a:rPr>
              <a:t>Before Model</a:t>
            </a:r>
            <a:endParaRPr lang="ko-KR" altLang="en-US" b="1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29860" y="922696"/>
            <a:ext cx="151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 ExtraBold" pitchFamily="2" charset="-127"/>
                <a:ea typeface="나눔고딕 ExtraBold" pitchFamily="2" charset="-127"/>
              </a:rPr>
              <a:t>After Model</a:t>
            </a:r>
            <a:endParaRPr lang="ko-KR" altLang="en-US" b="1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64079" y="2002200"/>
            <a:ext cx="1395187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해상도 변경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64079" y="4417561"/>
            <a:ext cx="13951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레이어</a:t>
            </a:r>
            <a:r>
              <a:rPr lang="ko-KR" altLang="en-US" dirty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369461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34982" y="922696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 ExtraBold" pitchFamily="2" charset="-127"/>
                <a:ea typeface="나눔고딕 ExtraBold" pitchFamily="2" charset="-127"/>
              </a:rPr>
              <a:t>Before Model</a:t>
            </a:r>
            <a:endParaRPr lang="ko-KR" altLang="en-US" b="1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9" name="文本框 28"/>
          <p:cNvSpPr txBox="1"/>
          <p:nvPr/>
        </p:nvSpPr>
        <p:spPr>
          <a:xfrm>
            <a:off x="4166084" y="65802"/>
            <a:ext cx="385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ko-KR" altLang="en-US" sz="3000" dirty="0">
                <a:latin typeface="나눔고딕 ExtraBold" pitchFamily="2" charset="-127"/>
                <a:ea typeface="나눔고딕 ExtraBold" pitchFamily="2" charset="-127"/>
              </a:rPr>
              <a:t>모델</a:t>
            </a:r>
            <a:r>
              <a:rPr lang="en-US" altLang="ko-KR" sz="3000" dirty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ko-KR" altLang="en-US" sz="3000" dirty="0">
                <a:latin typeface="나눔고딕 ExtraBold" pitchFamily="2" charset="-127"/>
                <a:ea typeface="나눔고딕 ExtraBold" pitchFamily="2" charset="-127"/>
              </a:rPr>
              <a:t>구조 변경</a:t>
            </a:r>
            <a:r>
              <a:rPr lang="en-US" altLang="ko-KR" sz="3000" dirty="0">
                <a:latin typeface="나눔고딕 ExtraBold" pitchFamily="2" charset="-127"/>
                <a:ea typeface="나눔고딕 ExtraBold" pitchFamily="2" charset="-127"/>
              </a:rPr>
              <a:t>-Resize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29860" y="922696"/>
            <a:ext cx="151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 ExtraBold" pitchFamily="2" charset="-127"/>
                <a:ea typeface="나눔고딕 ExtraBold" pitchFamily="2" charset="-127"/>
              </a:rPr>
              <a:t>After Model</a:t>
            </a:r>
            <a:endParaRPr lang="ko-KR" altLang="en-US" b="1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3077" name="Picture 5" descr="C:\Users\BIT\Documents\카카오톡 받은 파일\KakaoTalk_20230428_1705160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59" y="2315061"/>
            <a:ext cx="4705350" cy="419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BIT\Documents\카카오톡 받은 파일\KakaoTalk_20230428_1705207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969" y="2315061"/>
            <a:ext cx="4705350" cy="419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936547" y="5719407"/>
            <a:ext cx="318078" cy="178772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822997" y="5708686"/>
            <a:ext cx="318078" cy="178772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60" y="1438760"/>
            <a:ext cx="4705350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732" y="1438760"/>
            <a:ext cx="4705350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098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2393758" y="3548400"/>
            <a:ext cx="238053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Presenter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Crawling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AI Web crawling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Service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>
                <a:solidFill>
                  <a:schemeClr val="bg2"/>
                </a:solidFill>
                <a:latin typeface="나눔고딕 ExtraBold" pitchFamily="2" charset="-127"/>
                <a:ea typeface="나눔고딕 ExtraBold" pitchFamily="2" charset="-127"/>
              </a:rPr>
              <a:t>Ticket Main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2364512" y="3040569"/>
            <a:ext cx="2088795" cy="454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김도현</a:t>
            </a:r>
            <a:endParaRPr lang="en-US" altLang="zh-CN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59093" y="3570798"/>
            <a:ext cx="22346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Team Leader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Web Design</a:t>
            </a:r>
            <a:endParaRPr lang="en-US" altLang="ko-KR" sz="12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Service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Home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Location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Hotspot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>
                <a:solidFill>
                  <a:schemeClr val="bg2"/>
                </a:solidFill>
                <a:latin typeface="나눔고딕 ExtraBold" pitchFamily="2" charset="-127"/>
                <a:ea typeface="나눔고딕 ExtraBold" pitchFamily="2" charset="-127"/>
              </a:rPr>
              <a:t>Admin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59092" y="3040571"/>
            <a:ext cx="1930975" cy="454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선우성웅</a:t>
            </a:r>
            <a:endParaRPr lang="en-US" altLang="zh-CN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774297" y="3570798"/>
            <a:ext cx="21946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Database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Project  DB Modeling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Service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Community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Plan Share(Users)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>
                <a:solidFill>
                  <a:schemeClr val="bg2"/>
                </a:solidFill>
                <a:latin typeface="나눔고딕 ExtraBold" pitchFamily="2" charset="-127"/>
                <a:ea typeface="나눔고딕 ExtraBold" pitchFamily="2" charset="-127"/>
              </a:rPr>
              <a:t>Ticketing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>
                <a:solidFill>
                  <a:schemeClr val="bg2"/>
                </a:solidFill>
                <a:latin typeface="나눔고딕 ExtraBold" pitchFamily="2" charset="-127"/>
                <a:ea typeface="나눔고딕 ExtraBold" pitchFamily="2" charset="-127"/>
              </a:rPr>
              <a:t>Admin 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4721155" y="3059896"/>
            <a:ext cx="2088795" cy="454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신동훈</a:t>
            </a:r>
            <a:endParaRPr lang="en-US" altLang="zh-CN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9" name="文本框 63"/>
          <p:cNvSpPr txBox="1"/>
          <p:nvPr/>
        </p:nvSpPr>
        <p:spPr>
          <a:xfrm>
            <a:off x="9570152" y="3548400"/>
            <a:ext cx="265994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Crawling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AI Web Crawling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Project DB Web Crawling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Service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Login/join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>
                <a:solidFill>
                  <a:schemeClr val="bg2"/>
                </a:solidFill>
                <a:latin typeface="나눔고딕 ExtraBold" pitchFamily="2" charset="-127"/>
                <a:ea typeface="나눔고딕 ExtraBold" pitchFamily="2" charset="-127"/>
              </a:rPr>
              <a:t>Find ID</a:t>
            </a:r>
          </a:p>
        </p:txBody>
      </p:sp>
      <p:sp>
        <p:nvSpPr>
          <p:cNvPr id="20" name="文本框 64"/>
          <p:cNvSpPr txBox="1"/>
          <p:nvPr/>
        </p:nvSpPr>
        <p:spPr>
          <a:xfrm>
            <a:off x="9570151" y="3040569"/>
            <a:ext cx="20887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최남이</a:t>
            </a:r>
            <a:endParaRPr lang="en-US" altLang="zh-CN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5" name="文本框 60"/>
          <p:cNvSpPr txBox="1"/>
          <p:nvPr/>
        </p:nvSpPr>
        <p:spPr>
          <a:xfrm>
            <a:off x="7077799" y="3554068"/>
            <a:ext cx="24923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Database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Project DB Modeling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AI DB Modeling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Crawling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AI Web Crawling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Service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My Page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Plan Share(Team)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AI Modeling</a:t>
            </a:r>
          </a:p>
        </p:txBody>
      </p:sp>
      <p:sp>
        <p:nvSpPr>
          <p:cNvPr id="26" name="文本框 61"/>
          <p:cNvSpPr txBox="1"/>
          <p:nvPr/>
        </p:nvSpPr>
        <p:spPr>
          <a:xfrm>
            <a:off x="7145653" y="3059896"/>
            <a:ext cx="2088795" cy="454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정수현</a:t>
            </a:r>
            <a:endParaRPr lang="en-US" altLang="zh-CN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2" name="文本框 28"/>
          <p:cNvSpPr txBox="1"/>
          <p:nvPr/>
        </p:nvSpPr>
        <p:spPr>
          <a:xfrm>
            <a:off x="4166084" y="-42730"/>
            <a:ext cx="3859832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>
                <a:latin typeface="나눔고딕 ExtraBold" pitchFamily="2" charset="-127"/>
                <a:ea typeface="나눔고딕 ExtraBold" pitchFamily="2" charset="-127"/>
              </a:rPr>
              <a:t>팀 소개</a:t>
            </a:r>
            <a:endParaRPr lang="en-US" altLang="zh-CN" sz="3200" b="0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773" y="1335160"/>
            <a:ext cx="6296025" cy="962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82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45447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28"/>
          <p:cNvSpPr txBox="1"/>
          <p:nvPr/>
        </p:nvSpPr>
        <p:spPr>
          <a:xfrm>
            <a:off x="4166084" y="68366"/>
            <a:ext cx="385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ko-KR" altLang="en-US" sz="3000" dirty="0">
                <a:latin typeface="나눔고딕 ExtraBold" pitchFamily="2" charset="-127"/>
                <a:ea typeface="나눔고딕 ExtraBold" pitchFamily="2" charset="-127"/>
              </a:rPr>
              <a:t>모델 구조</a:t>
            </a:r>
            <a:r>
              <a:rPr lang="en-US" altLang="ko-KR" sz="3000" dirty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ko-KR" altLang="en-US" sz="3000" dirty="0">
                <a:latin typeface="나눔고딕 ExtraBold" pitchFamily="2" charset="-127"/>
                <a:ea typeface="나눔고딕 ExtraBold" pitchFamily="2" charset="-127"/>
              </a:rPr>
              <a:t>변경</a:t>
            </a:r>
            <a:r>
              <a:rPr lang="en-US" altLang="ko-KR" sz="3000" dirty="0">
                <a:latin typeface="나눔고딕 ExtraBold" pitchFamily="2" charset="-127"/>
                <a:ea typeface="나눔고딕 ExtraBold" pitchFamily="2" charset="-127"/>
              </a:rPr>
              <a:t>-</a:t>
            </a:r>
            <a:r>
              <a:rPr lang="ko-KR" altLang="en-US" sz="3000" dirty="0">
                <a:latin typeface="나눔고딕 ExtraBold" pitchFamily="2" charset="-127"/>
                <a:ea typeface="나눔고딕 ExtraBold" pitchFamily="2" charset="-127"/>
              </a:rPr>
              <a:t>변화</a:t>
            </a:r>
            <a:endParaRPr lang="en-US" altLang="ko-KR" sz="30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47" y="1292028"/>
            <a:ext cx="4667363" cy="22654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83" y="1263491"/>
            <a:ext cx="4691063" cy="23224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234982" y="922696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 ExtraBold" pitchFamily="2" charset="-127"/>
                <a:ea typeface="나눔고딕 ExtraBold" pitchFamily="2" charset="-127"/>
              </a:rPr>
              <a:t>Before Model</a:t>
            </a:r>
            <a:endParaRPr lang="ko-KR" altLang="en-US" b="1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29860" y="922696"/>
            <a:ext cx="151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 ExtraBold" pitchFamily="2" charset="-127"/>
                <a:ea typeface="나눔고딕 ExtraBold" pitchFamily="2" charset="-127"/>
              </a:rPr>
              <a:t>After Model</a:t>
            </a:r>
            <a:endParaRPr lang="ko-KR" altLang="en-US" b="1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83" y="3610744"/>
            <a:ext cx="4691063" cy="20493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46" y="3585968"/>
            <a:ext cx="4667363" cy="20741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95375" y="5934075"/>
            <a:ext cx="100012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latin typeface="나눔고딕 ExtraBold" pitchFamily="2" charset="-127"/>
                <a:ea typeface="나눔고딕 ExtraBold" pitchFamily="2" charset="-127"/>
              </a:rPr>
              <a:t>정확률</a:t>
            </a:r>
            <a:r>
              <a:rPr lang="ko-KR" altLang="en-US" sz="2500" dirty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en-US" altLang="ko-KR" sz="2500" dirty="0">
                <a:latin typeface="나눔고딕 ExtraBold" pitchFamily="2" charset="-127"/>
                <a:ea typeface="나눔고딕 ExtraBold" pitchFamily="2" charset="-127"/>
              </a:rPr>
              <a:t>: 82% </a:t>
            </a:r>
            <a:r>
              <a:rPr lang="en-US" altLang="ko-KR" sz="2500" dirty="0">
                <a:latin typeface="나눔고딕 ExtraBold" pitchFamily="2" charset="-127"/>
                <a:ea typeface="나눔고딕 ExtraBold" pitchFamily="2" charset="-127"/>
                <a:sym typeface="Wingdings" pitchFamily="2" charset="2"/>
              </a:rPr>
              <a:t> 91%</a:t>
            </a:r>
            <a:r>
              <a:rPr lang="ko-KR" altLang="en-US" sz="2500" dirty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en-US" altLang="ko-KR" sz="2500" dirty="0">
                <a:latin typeface="나눔고딕 ExtraBold" pitchFamily="2" charset="-127"/>
                <a:ea typeface="나눔고딕 ExtraBold" pitchFamily="2" charset="-127"/>
              </a:rPr>
              <a:t>(</a:t>
            </a:r>
            <a:r>
              <a:rPr lang="ko-KR" altLang="en-US" sz="2500" dirty="0">
                <a:latin typeface="나눔고딕 ExtraBold" pitchFamily="2" charset="-127"/>
                <a:ea typeface="나눔고딕 ExtraBold" pitchFamily="2" charset="-127"/>
              </a:rPr>
              <a:t>약 </a:t>
            </a:r>
            <a:r>
              <a:rPr lang="en-US" altLang="ko-KR" sz="2500" dirty="0">
                <a:latin typeface="나눔고딕 ExtraBold" pitchFamily="2" charset="-127"/>
                <a:ea typeface="나눔고딕 ExtraBold" pitchFamily="2" charset="-127"/>
              </a:rPr>
              <a:t>10% </a:t>
            </a:r>
            <a:r>
              <a:rPr lang="ko-KR" altLang="en-US" sz="2500" dirty="0">
                <a:latin typeface="나눔고딕 ExtraBold" pitchFamily="2" charset="-127"/>
                <a:ea typeface="나눔고딕 ExtraBold" pitchFamily="2" charset="-127"/>
              </a:rPr>
              <a:t>상승</a:t>
            </a:r>
            <a:r>
              <a:rPr lang="en-US" altLang="ko-KR" sz="2500" dirty="0">
                <a:latin typeface="나눔고딕 ExtraBold" pitchFamily="2" charset="-127"/>
                <a:ea typeface="나눔고딕 ExtraBold" pitchFamily="2" charset="-127"/>
              </a:rPr>
              <a:t>) </a:t>
            </a:r>
          </a:p>
          <a:p>
            <a:pPr algn="ctr"/>
            <a:r>
              <a:rPr lang="ko-KR" altLang="en-US" sz="2500" dirty="0">
                <a:latin typeface="나눔고딕 ExtraBold" pitchFamily="2" charset="-127"/>
                <a:ea typeface="나눔고딕 ExtraBold" pitchFamily="2" charset="-127"/>
              </a:rPr>
              <a:t>손실률 </a:t>
            </a:r>
            <a:r>
              <a:rPr lang="en-US" altLang="ko-KR" sz="2500" dirty="0">
                <a:latin typeface="나눔고딕 ExtraBold" pitchFamily="2" charset="-127"/>
                <a:ea typeface="나눔고딕 ExtraBold" pitchFamily="2" charset="-127"/>
              </a:rPr>
              <a:t>: 52% </a:t>
            </a:r>
            <a:r>
              <a:rPr lang="en-US" altLang="ko-KR" sz="2500" dirty="0">
                <a:latin typeface="나눔고딕 ExtraBold" pitchFamily="2" charset="-127"/>
                <a:ea typeface="나눔고딕 ExtraBold" pitchFamily="2" charset="-127"/>
                <a:sym typeface="Wingdings" pitchFamily="2" charset="2"/>
              </a:rPr>
              <a:t> 33%</a:t>
            </a:r>
            <a:r>
              <a:rPr lang="ko-KR" altLang="en-US" sz="2500" dirty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en-US" altLang="ko-KR" sz="2500" dirty="0">
                <a:latin typeface="나눔고딕 ExtraBold" pitchFamily="2" charset="-127"/>
                <a:ea typeface="나눔고딕 ExtraBold" pitchFamily="2" charset="-127"/>
              </a:rPr>
              <a:t>(</a:t>
            </a:r>
            <a:r>
              <a:rPr lang="ko-KR" altLang="en-US" sz="2500" dirty="0">
                <a:latin typeface="나눔고딕 ExtraBold" pitchFamily="2" charset="-127"/>
                <a:ea typeface="나눔고딕 ExtraBold" pitchFamily="2" charset="-127"/>
              </a:rPr>
              <a:t>약 </a:t>
            </a:r>
            <a:r>
              <a:rPr lang="en-US" altLang="ko-KR" sz="2500" dirty="0">
                <a:latin typeface="나눔고딕 ExtraBold" pitchFamily="2" charset="-127"/>
                <a:ea typeface="나눔고딕 ExtraBold" pitchFamily="2" charset="-127"/>
              </a:rPr>
              <a:t>20% </a:t>
            </a:r>
            <a:r>
              <a:rPr lang="ko-KR" altLang="en-US" sz="2500" dirty="0">
                <a:latin typeface="나눔고딕 ExtraBold" pitchFamily="2" charset="-127"/>
                <a:ea typeface="나눔고딕 ExtraBold" pitchFamily="2" charset="-127"/>
              </a:rPr>
              <a:t>감소</a:t>
            </a:r>
            <a:r>
              <a:rPr lang="en-US" altLang="ko-KR" sz="2500" dirty="0">
                <a:latin typeface="나눔고딕 ExtraBold" pitchFamily="2" charset="-127"/>
                <a:ea typeface="나눔고딕 ExtraBold" pitchFamily="2" charset="-127"/>
              </a:rPr>
              <a:t>)</a:t>
            </a:r>
            <a:endParaRPr lang="ko-KR" altLang="en-US" sz="2500" dirty="0">
              <a:latin typeface="나눔고딕 ExtraBold" pitchFamily="2" charset="-127"/>
              <a:ea typeface="나눔고딕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9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  <p:sp>
        <p:nvSpPr>
          <p:cNvPr id="22" name="文本框 12"/>
          <p:cNvSpPr txBox="1"/>
          <p:nvPr/>
        </p:nvSpPr>
        <p:spPr>
          <a:xfrm>
            <a:off x="6304446" y="3044202"/>
            <a:ext cx="5220803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>
                <a:latin typeface="나눔고딕 ExtraBold" pitchFamily="2" charset="-127"/>
                <a:ea typeface="나눔고딕 ExtraBold" pitchFamily="2" charset="-127"/>
              </a:rPr>
              <a:t>시연</a:t>
            </a:r>
            <a:endParaRPr lang="en-US" altLang="zh-CN" sz="3200" b="0" dirty="0">
              <a:latin typeface="나눔고딕 ExtraBold" pitchFamily="2" charset="-127"/>
              <a:ea typeface="나눔고딕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76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" y="2859159"/>
            <a:ext cx="10870407" cy="166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28"/>
          <p:cNvSpPr txBox="1"/>
          <p:nvPr/>
        </p:nvSpPr>
        <p:spPr>
          <a:xfrm>
            <a:off x="4169655" y="-34184"/>
            <a:ext cx="3859832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>
                <a:latin typeface="나눔고딕 ExtraBold" pitchFamily="2" charset="-127"/>
                <a:ea typeface="나눔고딕 ExtraBold" pitchFamily="2" charset="-127"/>
              </a:rPr>
              <a:t>시연영상</a:t>
            </a:r>
            <a:endParaRPr lang="zh-CN" altLang="en-US" sz="3200" b="0" dirty="0">
              <a:latin typeface="나눔고딕 ExtraBold" pitchFamily="2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30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304446" y="3044202"/>
            <a:ext cx="5220803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>
                <a:latin typeface="나눔고딕 ExtraBold" pitchFamily="2" charset="-127"/>
                <a:ea typeface="나눔고딕 ExtraBold" pitchFamily="2" charset="-127"/>
              </a:rPr>
              <a:t>후기</a:t>
            </a:r>
            <a:endParaRPr lang="en-US" altLang="zh-CN" sz="3200" b="0" dirty="0">
              <a:latin typeface="나눔고딕 ExtraBold" pitchFamily="2" charset="-127"/>
              <a:ea typeface="나눔고딕 ExtraBold" pitchFamily="2" charset="-127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6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5" y="2786188"/>
            <a:ext cx="1124417" cy="1211443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>
            <a:off x="4723463" y="3377080"/>
            <a:ext cx="1124417" cy="1211443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4" y="933692"/>
            <a:ext cx="1124417" cy="1211443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>
            <a:off x="4723462" y="1334084"/>
            <a:ext cx="1124417" cy="1211443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90500" y="3563742"/>
            <a:ext cx="416561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>
                <a:latin typeface="나눔고딕 ExtraBold" pitchFamily="2" charset="-127"/>
                <a:ea typeface="나눔고딕 ExtraBold" pitchFamily="2" charset="-127"/>
              </a:rPr>
              <a:t>정수현</a:t>
            </a:r>
            <a:endParaRPr lang="en-US" altLang="ko-KR" sz="1800" b="0" dirty="0">
              <a:latin typeface="나눔고딕 ExtraBold" pitchFamily="2" charset="-127"/>
              <a:ea typeface="나눔고딕 Extra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백</a:t>
            </a:r>
            <a:r>
              <a:rPr lang="en-US" altLang="ko-KR" sz="1500" b="0" dirty="0">
                <a:latin typeface="나눔고딕 ExtraBold" pitchFamily="2" charset="-127"/>
                <a:ea typeface="나눔고딕 ExtraBold" pitchFamily="2" charset="-127"/>
              </a:rPr>
              <a:t>, </a:t>
            </a:r>
            <a:r>
              <a:rPr lang="ko-KR" altLang="en-US" sz="1500" b="0" dirty="0" err="1">
                <a:latin typeface="나눔고딕 ExtraBold" pitchFamily="2" charset="-127"/>
                <a:ea typeface="나눔고딕 ExtraBold" pitchFamily="2" charset="-127"/>
              </a:rPr>
              <a:t>프론트</a:t>
            </a: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 구분 없이 진행해서 프로젝트를 더 재미있게 할 수 있었다</a:t>
            </a:r>
            <a:r>
              <a:rPr lang="en-US" altLang="ko-KR" sz="1500" b="0" dirty="0">
                <a:latin typeface="나눔고딕 ExtraBold" pitchFamily="2" charset="-127"/>
                <a:ea typeface="나눔고딕 ExtraBold" pitchFamily="2" charset="-127"/>
              </a:rPr>
              <a:t>. </a:t>
            </a: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팀과 협업하면서 다양한 의견을 공유하며 생각의 폭을 넓힐 수 있었고 서로 질문하면서 지식을 쌓을 수 있어서 좋았다</a:t>
            </a:r>
            <a:r>
              <a:rPr lang="en-US" altLang="ko-KR" sz="1500" b="0" dirty="0">
                <a:latin typeface="나눔고딕 ExtraBold" pitchFamily="2" charset="-127"/>
                <a:ea typeface="나눔고딕 ExtraBold" pitchFamily="2" charset="-127"/>
              </a:rPr>
              <a:t>.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7903244" y="2898202"/>
            <a:ext cx="393315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>
                <a:latin typeface="나눔고딕 ExtraBold" pitchFamily="2" charset="-127"/>
                <a:ea typeface="나눔고딕 ExtraBold" pitchFamily="2" charset="-127"/>
              </a:rPr>
              <a:t>신동훈</a:t>
            </a:r>
            <a:endParaRPr lang="en-US" altLang="ko-KR" sz="1800" b="0" dirty="0">
              <a:latin typeface="나눔고딕 ExtraBold" pitchFamily="2" charset="-127"/>
              <a:ea typeface="나눔고딕 Extra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프로젝트에서 설계 및 요구사항 분석을 좀 더 꼼꼼히 해야 할 거 같고 </a:t>
            </a: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배운 내용을 토대로 작업을 해가며 웹 사이트를 직접 제작하니 뿌듯했다</a:t>
            </a:r>
            <a:r>
              <a:rPr lang="en-US" altLang="ko-KR" sz="1500" b="0" dirty="0">
                <a:latin typeface="나눔고딕 ExtraBold" pitchFamily="2" charset="-127"/>
                <a:ea typeface="나눔고딕 ExtraBold" pitchFamily="2" charset="-127"/>
              </a:rPr>
              <a:t>.</a:t>
            </a:r>
            <a:endParaRPr lang="zh-CN" altLang="en-US" sz="1500" b="0" dirty="0">
              <a:latin typeface="나눔고딕 ExtraBold" pitchFamily="2" charset="-127"/>
              <a:ea typeface="Noto Sans KR Medium" pitchFamily="34" charset="-127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90500" y="1465201"/>
            <a:ext cx="416561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>
                <a:latin typeface="나눔고딕 ExtraBold" pitchFamily="2" charset="-127"/>
                <a:ea typeface="나눔고딕 ExtraBold" pitchFamily="2" charset="-127"/>
              </a:rPr>
              <a:t>김도현</a:t>
            </a:r>
            <a:endParaRPr lang="en-US" altLang="ko-KR" sz="1800" b="0" dirty="0">
              <a:latin typeface="나눔고딕 ExtraBold" pitchFamily="2" charset="-127"/>
              <a:ea typeface="나눔고딕 Extra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혼자 하는 프로젝트가 아니다 보니 내 의견과는 다르게 흘러가는 부분도 있었고 마찰도 있었지만 서로 보완해가며 마무리해준 팀원들에게 너무 감사드린다</a:t>
            </a:r>
            <a:r>
              <a:rPr lang="en-US" altLang="ko-KR" sz="1500" b="0" dirty="0">
                <a:latin typeface="나눔고딕 ExtraBold" pitchFamily="2" charset="-127"/>
                <a:ea typeface="나눔고딕 ExtraBold" pitchFamily="2" charset="-127"/>
              </a:rPr>
              <a:t>.</a:t>
            </a:r>
            <a:endParaRPr lang="zh-CN" altLang="en-US" sz="1500" b="0" dirty="0">
              <a:latin typeface="나눔고딕 ExtraBold" pitchFamily="2" charset="-127"/>
              <a:ea typeface="Noto Sans KR Medium" pitchFamily="34" charset="-127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903244" y="883200"/>
            <a:ext cx="3933156" cy="1639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>
                <a:latin typeface="나눔고딕 ExtraBold" pitchFamily="2" charset="-127"/>
                <a:ea typeface="나눔고딕 ExtraBold" pitchFamily="2" charset="-127"/>
              </a:rPr>
              <a:t>선우성웅</a:t>
            </a:r>
            <a:endParaRPr lang="en-US" altLang="ko-KR" sz="1800" b="0" dirty="0">
              <a:latin typeface="나눔고딕 ExtraBold" pitchFamily="2" charset="-127"/>
              <a:ea typeface="나눔고딕 Extra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b="0" dirty="0">
                <a:latin typeface="나눔고딕 ExtraBold" pitchFamily="2" charset="-127"/>
                <a:ea typeface="나눔고딕 ExtraBold" pitchFamily="2" charset="-127"/>
              </a:rPr>
              <a:t>프로젝트를 진행하면서 지연이 되지 않아도 기한에 맞추는 게 마음대로 되는 일이 아니라는 것을 </a:t>
            </a:r>
            <a:r>
              <a:rPr lang="ko-KR" altLang="en-US" sz="1700" b="0" dirty="0" err="1">
                <a:latin typeface="나눔고딕 ExtraBold" pitchFamily="2" charset="-127"/>
                <a:ea typeface="나눔고딕 ExtraBold" pitchFamily="2" charset="-127"/>
              </a:rPr>
              <a:t>깨달았다</a:t>
            </a:r>
            <a:r>
              <a:rPr lang="en-US" altLang="ko-KR" sz="1700" b="0" dirty="0">
                <a:latin typeface="나눔고딕 ExtraBold" pitchFamily="2" charset="-127"/>
                <a:ea typeface="나눔고딕 ExtraBold" pitchFamily="2" charset="-127"/>
              </a:rPr>
              <a:t>.</a:t>
            </a:r>
          </a:p>
        </p:txBody>
      </p:sp>
      <p:cxnSp>
        <p:nvCxnSpPr>
          <p:cNvPr id="8" name="肘形连接符 7"/>
          <p:cNvCxnSpPr/>
          <p:nvPr/>
        </p:nvCxnSpPr>
        <p:spPr>
          <a:xfrm>
            <a:off x="3833547" y="379856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/>
          <p:nvPr/>
        </p:nvCxnSpPr>
        <p:spPr>
          <a:xfrm>
            <a:off x="3833547" y="174870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/>
          <p:nvPr/>
        </p:nvCxnSpPr>
        <p:spPr>
          <a:xfrm flipV="1">
            <a:off x="7026454" y="3192268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/>
          <p:cNvCxnSpPr/>
          <p:nvPr/>
        </p:nvCxnSpPr>
        <p:spPr>
          <a:xfrm flipV="1">
            <a:off x="7026454" y="1154018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5" y="4600006"/>
            <a:ext cx="1124417" cy="1211443"/>
          </a:xfrm>
          <a:prstGeom prst="rect">
            <a:avLst/>
          </a:prstGeom>
        </p:spPr>
      </p:pic>
      <p:sp>
        <p:nvSpPr>
          <p:cNvPr id="31" name="文本框 43"/>
          <p:cNvSpPr txBox="1"/>
          <p:nvPr/>
        </p:nvSpPr>
        <p:spPr>
          <a:xfrm>
            <a:off x="7903244" y="4780759"/>
            <a:ext cx="393315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>
                <a:latin typeface="나눔고딕 ExtraBold" pitchFamily="2" charset="-127"/>
                <a:ea typeface="나눔고딕 ExtraBold" pitchFamily="2" charset="-127"/>
              </a:rPr>
              <a:t>최남이</a:t>
            </a:r>
            <a:endParaRPr lang="en-US" altLang="ko-KR" sz="1800" b="0" dirty="0">
              <a:latin typeface="나눔고딕 ExtraBold" pitchFamily="2" charset="-127"/>
              <a:ea typeface="나눔고딕 Extra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프로젝트를 통해 무엇을 공부해야 할지 알게 되는 시작점 되었다</a:t>
            </a:r>
            <a:r>
              <a:rPr lang="en-US" altLang="ko-KR" sz="1500" b="0" dirty="0">
                <a:latin typeface="나눔고딕 ExtraBold" pitchFamily="2" charset="-127"/>
                <a:ea typeface="나눔고딕 ExtraBold" pitchFamily="2" charset="-127"/>
              </a:rPr>
              <a:t>. </a:t>
            </a: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또한 데이터 수집하는 방법을 좀 더 개발자다운 방법으로 적용해 </a:t>
            </a:r>
            <a:r>
              <a:rPr lang="ko-KR" altLang="en-US" sz="1500" b="0" dirty="0" err="1">
                <a:latin typeface="나눔고딕 ExtraBold" pitchFamily="2" charset="-127"/>
                <a:ea typeface="나눔고딕 ExtraBold" pitchFamily="2" charset="-127"/>
              </a:rPr>
              <a:t>보아야겠다는</a:t>
            </a: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 생각이 들었다</a:t>
            </a:r>
            <a:r>
              <a:rPr lang="en-US" altLang="ko-KR" sz="1500" b="0" dirty="0">
                <a:latin typeface="나눔고딕 ExtraBold" pitchFamily="2" charset="-127"/>
                <a:ea typeface="나눔고딕 ExtraBold" pitchFamily="2" charset="-127"/>
              </a:rPr>
              <a:t>.</a:t>
            </a:r>
            <a:endParaRPr lang="zh-CN" altLang="en-US" sz="1500" b="0" dirty="0">
              <a:latin typeface="나눔고딕 ExtraBold" pitchFamily="2" charset="-127"/>
              <a:ea typeface="Noto Sans KR Medium" pitchFamily="34" charset="-127"/>
            </a:endParaRPr>
          </a:p>
        </p:txBody>
      </p:sp>
      <p:cxnSp>
        <p:nvCxnSpPr>
          <p:cNvPr id="32" name="肘形连接符 47"/>
          <p:cNvCxnSpPr/>
          <p:nvPr/>
        </p:nvCxnSpPr>
        <p:spPr>
          <a:xfrm flipV="1">
            <a:off x="7026454" y="500608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7"/>
          <p:cNvGrpSpPr/>
          <p:nvPr/>
        </p:nvGrpSpPr>
        <p:grpSpPr>
          <a:xfrm>
            <a:off x="0" y="111648"/>
            <a:ext cx="3947887" cy="544357"/>
            <a:chOff x="0" y="589591"/>
            <a:chExt cx="3947887" cy="544357"/>
          </a:xfrm>
        </p:grpSpPr>
        <p:pic>
          <p:nvPicPr>
            <p:cNvPr id="51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52" name="直接连接符 8"/>
            <p:cNvCxnSpPr>
              <a:endCxn id="51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35"/>
          <p:cNvGrpSpPr/>
          <p:nvPr/>
        </p:nvGrpSpPr>
        <p:grpSpPr>
          <a:xfrm>
            <a:off x="8244113" y="111648"/>
            <a:ext cx="3947887" cy="544357"/>
            <a:chOff x="8244113" y="589591"/>
            <a:chExt cx="3947887" cy="544357"/>
          </a:xfrm>
        </p:grpSpPr>
        <p:pic>
          <p:nvPicPr>
            <p:cNvPr id="54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55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28"/>
          <p:cNvSpPr txBox="1"/>
          <p:nvPr/>
        </p:nvSpPr>
        <p:spPr>
          <a:xfrm>
            <a:off x="4169655" y="-5388"/>
            <a:ext cx="3859832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>
                <a:latin typeface="나눔고딕 ExtraBold" pitchFamily="2" charset="-127"/>
                <a:ea typeface="나눔고딕 ExtraBold" pitchFamily="2" charset="-127"/>
              </a:rPr>
              <a:t>후기</a:t>
            </a:r>
            <a:endParaRPr lang="zh-CN" altLang="en-US" sz="3200" b="0" dirty="0">
              <a:latin typeface="나눔고딕 ExtraBold" pitchFamily="2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5" y="2786188"/>
            <a:ext cx="1124417" cy="1211443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>
            <a:off x="4723463" y="3377080"/>
            <a:ext cx="1124417" cy="1211443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4" y="933692"/>
            <a:ext cx="1124417" cy="1211443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>
            <a:off x="4723462" y="1334084"/>
            <a:ext cx="1124417" cy="1211443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90500" y="3563742"/>
            <a:ext cx="4165614" cy="2198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>
                <a:latin typeface="나눔고딕 ExtraBold" pitchFamily="2" charset="-127"/>
                <a:ea typeface="나눔고딕 ExtraBold" pitchFamily="2" charset="-127"/>
              </a:rPr>
              <a:t>정수현</a:t>
            </a:r>
            <a:endParaRPr lang="en-US" altLang="ko-KR" sz="1800" b="0" dirty="0">
              <a:latin typeface="나눔고딕 ExtraBold" pitchFamily="2" charset="-127"/>
              <a:ea typeface="나눔고딕 Extra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프로젝트를 진행하면서 새롭게 생각나는 아이디어가 많았고 구현 과정에서 변경 사항이 많아서 기획의 중요성을 느꼈다</a:t>
            </a:r>
            <a:r>
              <a:rPr lang="en-US" altLang="ko-KR" sz="1500" b="0" dirty="0">
                <a:latin typeface="나눔고딕 ExtraBold" pitchFamily="2" charset="-127"/>
                <a:ea typeface="나눔고딕 ExtraBold" pitchFamily="2" charset="-127"/>
              </a:rPr>
              <a:t>. </a:t>
            </a: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프로젝트의 주 서비스가 </a:t>
            </a:r>
            <a:r>
              <a:rPr lang="ko-KR" altLang="en-US" sz="1500" b="0" dirty="0" err="1">
                <a:latin typeface="나눔고딕 ExtraBold" pitchFamily="2" charset="-127"/>
                <a:ea typeface="나눔고딕 ExtraBold" pitchFamily="2" charset="-127"/>
              </a:rPr>
              <a:t>플래너</a:t>
            </a: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 서비스여서 추가로 앱 개발을 했으면 좋았을 것 같다</a:t>
            </a:r>
            <a:r>
              <a:rPr lang="en-US" altLang="ko-KR" sz="1500" b="0" dirty="0">
                <a:latin typeface="나눔고딕 ExtraBold" pitchFamily="2" charset="-127"/>
                <a:ea typeface="나눔고딕 ExtraBold" pitchFamily="2" charset="-127"/>
              </a:rPr>
              <a:t>.</a:t>
            </a:r>
            <a:endParaRPr lang="zh-CN" altLang="en-US" sz="1500" b="0" dirty="0">
              <a:latin typeface="나눔고딕 ExtraBold" pitchFamily="2" charset="-127"/>
              <a:ea typeface="Noto Sans KR Medium" pitchFamily="34" charset="-127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903244" y="2898202"/>
            <a:ext cx="4098256" cy="1898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000" b="0" dirty="0">
                <a:latin typeface="나눔고딕 ExtraBold" pitchFamily="2" charset="-127"/>
                <a:ea typeface="나눔고딕 ExtraBold" pitchFamily="2" charset="-127"/>
              </a:rPr>
              <a:t>신동훈</a:t>
            </a:r>
            <a:endParaRPr lang="en-US" altLang="ko-KR" sz="2000" b="0" dirty="0">
              <a:latin typeface="나눔고딕 ExtraBold" pitchFamily="2" charset="-127"/>
              <a:ea typeface="나눔고딕 Extra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작업하는 과정에서 아이디어가 계속 생각나 추가하는 경우가 있었는데</a:t>
            </a: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다음에는 좀 더 꼼꼼히 요구사항 분석을 해야 할 거 같다</a:t>
            </a:r>
            <a:r>
              <a:rPr lang="en-US" altLang="ko-KR" sz="1500" b="0" dirty="0">
                <a:latin typeface="나눔고딕 ExtraBold" pitchFamily="2" charset="-127"/>
                <a:ea typeface="나눔고딕 ExtraBold" pitchFamily="2" charset="-127"/>
              </a:rPr>
              <a:t>.</a:t>
            </a:r>
            <a:endParaRPr lang="zh-CN" altLang="en-US" sz="1500" b="0" dirty="0">
              <a:latin typeface="나눔고딕 ExtraBold" pitchFamily="2" charset="-127"/>
              <a:ea typeface="Noto Sans KR Medium" pitchFamily="34" charset="-127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90500" y="1465201"/>
            <a:ext cx="416561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>
                <a:latin typeface="나눔고딕 ExtraBold" pitchFamily="2" charset="-127"/>
                <a:ea typeface="나눔고딕 ExtraBold" pitchFamily="2" charset="-127"/>
              </a:rPr>
              <a:t>김도현</a:t>
            </a:r>
            <a:endParaRPr lang="en-US" altLang="ko-KR" sz="1800" b="0" dirty="0">
              <a:latin typeface="나눔고딕 ExtraBold" pitchFamily="2" charset="-127"/>
              <a:ea typeface="나눔고딕 Extra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개발을 하기 전에 기획이 탄탄해야 안정적이고 완성도 높은 프로젝트가 완성된다는 것을 느꼈고 완성하지 못하여 서비스되지 못한 </a:t>
            </a:r>
            <a:r>
              <a:rPr lang="ko-KR" altLang="en-US" sz="1500" b="0" dirty="0" err="1">
                <a:latin typeface="나눔고딕 ExtraBold" pitchFamily="2" charset="-127"/>
                <a:ea typeface="나눔고딕 ExtraBold" pitchFamily="2" charset="-127"/>
              </a:rPr>
              <a:t>티켓팅</a:t>
            </a: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 페이지가 너무 아쉬웠다</a:t>
            </a:r>
            <a:r>
              <a:rPr lang="en-US" altLang="ko-KR" sz="1500" b="0" dirty="0">
                <a:latin typeface="나눔고딕 ExtraBold" pitchFamily="2" charset="-127"/>
                <a:ea typeface="나눔고딕 ExtraBold" pitchFamily="2" charset="-127"/>
              </a:rPr>
              <a:t>.</a:t>
            </a:r>
            <a:endParaRPr lang="zh-CN" altLang="en-US" sz="1500" b="0" dirty="0">
              <a:latin typeface="나눔고딕 ExtraBold" pitchFamily="2" charset="-127"/>
              <a:ea typeface="Noto Sans KR Medium" pitchFamily="34" charset="-127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903244" y="883200"/>
            <a:ext cx="4098256" cy="1898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000" b="0" dirty="0" err="1">
                <a:latin typeface="나눔고딕 ExtraBold" pitchFamily="2" charset="-127"/>
                <a:ea typeface="나눔고딕 ExtraBold" pitchFamily="2" charset="-127"/>
              </a:rPr>
              <a:t>선우성웅</a:t>
            </a:r>
            <a:endParaRPr lang="en-US" altLang="ko-KR" sz="2000" b="0" dirty="0">
              <a:latin typeface="나눔고딕 ExtraBold" pitchFamily="2" charset="-127"/>
              <a:ea typeface="나눔고딕 Extra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다국어 서비스를 구현하기 위해 알아보는 과정에서 언어별 </a:t>
            </a:r>
            <a:r>
              <a:rPr lang="en-US" altLang="ko-KR" sz="1500" b="0" dirty="0">
                <a:latin typeface="나눔고딕 ExtraBold" pitchFamily="2" charset="-127"/>
                <a:ea typeface="나눔고딕 ExtraBold" pitchFamily="2" charset="-127"/>
              </a:rPr>
              <a:t>DB</a:t>
            </a: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를 설정하여 손쉽게 구현할 수 있다는 점을 늦게 안 사실이 아쉬웠으며</a:t>
            </a:r>
            <a:r>
              <a:rPr lang="en-US" altLang="ko-KR" sz="1500" b="0" dirty="0">
                <a:latin typeface="나눔고딕 ExtraBold" pitchFamily="2" charset="-127"/>
                <a:ea typeface="나눔고딕 ExtraBold" pitchFamily="2" charset="-127"/>
              </a:rPr>
              <a:t>, </a:t>
            </a: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관리자 페이지를 구현하지 못한 게 아쉽다</a:t>
            </a:r>
            <a:r>
              <a:rPr lang="en-US" altLang="ko-KR" sz="1500" b="0" dirty="0">
                <a:latin typeface="나눔고딕 ExtraBold" pitchFamily="2" charset="-127"/>
                <a:ea typeface="나눔고딕 ExtraBold" pitchFamily="2" charset="-127"/>
              </a:rPr>
              <a:t>.</a:t>
            </a:r>
            <a:endParaRPr lang="zh-CN" altLang="en-US" sz="1500" b="0" dirty="0">
              <a:latin typeface="나눔고딕 ExtraBold" pitchFamily="2" charset="-127"/>
              <a:ea typeface="Noto Sans KR Medium" pitchFamily="34" charset="-127"/>
            </a:endParaRPr>
          </a:p>
        </p:txBody>
      </p:sp>
      <p:cxnSp>
        <p:nvCxnSpPr>
          <p:cNvPr id="8" name="肘形连接符 7"/>
          <p:cNvCxnSpPr/>
          <p:nvPr/>
        </p:nvCxnSpPr>
        <p:spPr>
          <a:xfrm>
            <a:off x="3833547" y="379856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/>
          <p:nvPr/>
        </p:nvCxnSpPr>
        <p:spPr>
          <a:xfrm>
            <a:off x="3833547" y="174870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/>
          <p:nvPr/>
        </p:nvCxnSpPr>
        <p:spPr>
          <a:xfrm flipV="1">
            <a:off x="7026454" y="3192268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/>
          <p:cNvCxnSpPr/>
          <p:nvPr/>
        </p:nvCxnSpPr>
        <p:spPr>
          <a:xfrm flipV="1">
            <a:off x="7026454" y="1154018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5" y="4600006"/>
            <a:ext cx="1124417" cy="1211443"/>
          </a:xfrm>
          <a:prstGeom prst="rect">
            <a:avLst/>
          </a:prstGeom>
        </p:spPr>
      </p:pic>
      <p:sp>
        <p:nvSpPr>
          <p:cNvPr id="31" name="文本框 43"/>
          <p:cNvSpPr txBox="1"/>
          <p:nvPr/>
        </p:nvSpPr>
        <p:spPr>
          <a:xfrm>
            <a:off x="7903243" y="4780759"/>
            <a:ext cx="4098255" cy="124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>
                <a:latin typeface="나눔고딕 ExtraBold" pitchFamily="2" charset="-127"/>
                <a:ea typeface="나눔고딕 ExtraBold" pitchFamily="2" charset="-127"/>
              </a:rPr>
              <a:t>최남이</a:t>
            </a:r>
            <a:endParaRPr lang="en-US" altLang="ko-KR" sz="1800" b="0" dirty="0">
              <a:latin typeface="나눔고딕 ExtraBold" pitchFamily="2" charset="-127"/>
              <a:ea typeface="나눔고딕 Extra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b="0" dirty="0">
                <a:latin typeface="나눔고딕 ExtraBold" pitchFamily="2" charset="-127"/>
                <a:ea typeface="나눔고딕 ExtraBold" pitchFamily="2" charset="-127"/>
              </a:rPr>
              <a:t>팀원들이 담당했던 부분도 열심히 공부해서 나의 실력이 될 수 있도록 </a:t>
            </a:r>
            <a:r>
              <a:rPr lang="ko-KR" altLang="en-US" sz="1700" b="0" dirty="0" err="1">
                <a:latin typeface="나눔고딕 ExtraBold" pitchFamily="2" charset="-127"/>
                <a:ea typeface="나눔고딕 ExtraBold" pitchFamily="2" charset="-127"/>
              </a:rPr>
              <a:t>노력해야겠다</a:t>
            </a:r>
            <a:r>
              <a:rPr lang="en-US" altLang="ko-KR" sz="1700" b="0" dirty="0">
                <a:latin typeface="나눔고딕 ExtraBold" pitchFamily="2" charset="-127"/>
                <a:ea typeface="나눔고딕 ExtraBold" pitchFamily="2" charset="-127"/>
              </a:rPr>
              <a:t>.</a:t>
            </a:r>
            <a:endParaRPr lang="zh-CN" altLang="en-US" sz="1700" b="0" dirty="0">
              <a:latin typeface="나눔고딕 ExtraBold" pitchFamily="2" charset="-127"/>
              <a:ea typeface="Noto Sans KR Medium" pitchFamily="34" charset="-127"/>
            </a:endParaRPr>
          </a:p>
        </p:txBody>
      </p:sp>
      <p:cxnSp>
        <p:nvCxnSpPr>
          <p:cNvPr id="32" name="肘形连接符 47"/>
          <p:cNvCxnSpPr/>
          <p:nvPr/>
        </p:nvCxnSpPr>
        <p:spPr>
          <a:xfrm flipV="1">
            <a:off x="7026454" y="500608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7"/>
          <p:cNvGrpSpPr/>
          <p:nvPr/>
        </p:nvGrpSpPr>
        <p:grpSpPr>
          <a:xfrm>
            <a:off x="0" y="111648"/>
            <a:ext cx="3947887" cy="544357"/>
            <a:chOff x="0" y="589591"/>
            <a:chExt cx="3947887" cy="544357"/>
          </a:xfrm>
        </p:grpSpPr>
        <p:pic>
          <p:nvPicPr>
            <p:cNvPr id="51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52" name="直接连接符 8"/>
            <p:cNvCxnSpPr>
              <a:endCxn id="51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35"/>
          <p:cNvGrpSpPr/>
          <p:nvPr/>
        </p:nvGrpSpPr>
        <p:grpSpPr>
          <a:xfrm>
            <a:off x="8244113" y="111648"/>
            <a:ext cx="3947887" cy="544357"/>
            <a:chOff x="8244113" y="589591"/>
            <a:chExt cx="3947887" cy="544357"/>
          </a:xfrm>
        </p:grpSpPr>
        <p:pic>
          <p:nvPicPr>
            <p:cNvPr id="54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55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28"/>
          <p:cNvSpPr txBox="1"/>
          <p:nvPr/>
        </p:nvSpPr>
        <p:spPr>
          <a:xfrm>
            <a:off x="4169655" y="-5388"/>
            <a:ext cx="3859832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>
                <a:latin typeface="나눔고딕 ExtraBold" pitchFamily="2" charset="-127"/>
                <a:ea typeface="나눔고딕 ExtraBold" pitchFamily="2" charset="-127"/>
              </a:rPr>
              <a:t>자체 평가</a:t>
            </a:r>
            <a:endParaRPr lang="zh-CN" altLang="en-US" sz="3200" b="0" dirty="0">
              <a:latin typeface="나눔고딕 ExtraBold" pitchFamily="2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5431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07555" y="2458938"/>
            <a:ext cx="52744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Noto Sans KR Black" pitchFamily="34" charset="-127"/>
                <a:ea typeface="Noto Sans KR Black" pitchFamily="34" charset="-127"/>
              </a:rPr>
              <a:t>Q &amp; A</a:t>
            </a:r>
            <a:endParaRPr lang="ko-KR" altLang="en-US" sz="10000" dirty="0">
              <a:solidFill>
                <a:schemeClr val="bg1"/>
              </a:solidFill>
              <a:latin typeface="Noto Sans KR Black" pitchFamily="34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52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9" y="1512801"/>
            <a:ext cx="4619217" cy="47161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65" y="2433456"/>
            <a:ext cx="1228973" cy="12506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4" y="1986808"/>
            <a:ext cx="4650419" cy="25070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00" y="915288"/>
            <a:ext cx="1994445" cy="292792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453288" y="2955108"/>
            <a:ext cx="52397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zh-CN" sz="5000" b="0" dirty="0">
                <a:latin typeface="Noto Sans KR Black" pitchFamily="34" charset="-127"/>
                <a:ea typeface="Noto Sans KR Black" pitchFamily="34" charset="-127"/>
              </a:rPr>
              <a:t>Goodbye, Seoul</a:t>
            </a:r>
            <a:endParaRPr lang="zh-CN" altLang="en-US" sz="5000" b="0" dirty="0">
              <a:latin typeface="Noto Sans KR Black" pitchFamily="34" charset="-127"/>
              <a:ea typeface="Noto Sans KR Black" pitchFamily="34" charset="-127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638" y="3285849"/>
            <a:ext cx="653586" cy="58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2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21440" y="720220"/>
            <a:ext cx="2856104" cy="2534556"/>
            <a:chOff x="4321440" y="720220"/>
            <a:chExt cx="2856104" cy="253455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440" y="720220"/>
              <a:ext cx="2856104" cy="2534556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408218" y="1750721"/>
              <a:ext cx="2624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1600" b="0" dirty="0">
                  <a:solidFill>
                    <a:srgbClr val="0070C0"/>
                  </a:solidFill>
                  <a:latin typeface="나눔고딕 ExtraBold" pitchFamily="2" charset="-127"/>
                  <a:ea typeface="나눔고딕 ExtraBold" pitchFamily="2" charset="-127"/>
                </a:rPr>
                <a:t>차 </a:t>
              </a:r>
              <a:r>
                <a:rPr lang="ko-KR" altLang="en-US" sz="1600" b="0" dirty="0" err="1">
                  <a:solidFill>
                    <a:srgbClr val="0070C0"/>
                  </a:solidFill>
                  <a:latin typeface="나눔고딕 ExtraBold" pitchFamily="2" charset="-127"/>
                  <a:ea typeface="나눔고딕 ExtraBold" pitchFamily="2" charset="-127"/>
                </a:rPr>
                <a:t>례</a:t>
              </a:r>
              <a:endParaRPr lang="en-US" altLang="zh-CN" sz="1600" b="0" dirty="0">
                <a:solidFill>
                  <a:srgbClr val="0070C0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-98477" y="1773003"/>
            <a:ext cx="3153274" cy="919463"/>
            <a:chOff x="983877" y="2033833"/>
            <a:chExt cx="2624346" cy="64587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6804" y="2033833"/>
              <a:ext cx="998493" cy="645877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983877" y="2305173"/>
              <a:ext cx="2624346" cy="356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1800" b="0" dirty="0">
                  <a:solidFill>
                    <a:srgbClr val="0070C0"/>
                  </a:solidFill>
                  <a:latin typeface="나눔고딕 ExtraBold" pitchFamily="2" charset="-127"/>
                  <a:ea typeface="나눔고딕 ExtraBold" pitchFamily="2" charset="-127"/>
                </a:rPr>
                <a:t>소개</a:t>
              </a:r>
              <a:endParaRPr lang="en-US" altLang="zh-CN" sz="1800" b="0" dirty="0">
                <a:solidFill>
                  <a:srgbClr val="0070C0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86920" y="3428999"/>
            <a:ext cx="3087681" cy="1244737"/>
            <a:chOff x="3448974" y="3937116"/>
            <a:chExt cx="2624346" cy="100072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613" y="3937116"/>
              <a:ext cx="1547068" cy="1000724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3448974" y="4309290"/>
              <a:ext cx="2624346" cy="593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2800" b="0" dirty="0">
                  <a:solidFill>
                    <a:srgbClr val="0070C0"/>
                  </a:solidFill>
                  <a:latin typeface="나눔고딕 ExtraBold" pitchFamily="2" charset="-127"/>
                  <a:ea typeface="나눔고딕 ExtraBold" pitchFamily="2" charset="-127"/>
                </a:rPr>
                <a:t>서비스</a:t>
              </a:r>
              <a:endParaRPr lang="en-US" altLang="zh-CN" sz="2800" b="0" dirty="0">
                <a:solidFill>
                  <a:srgbClr val="0070C0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228158" y="3429000"/>
            <a:ext cx="2981991" cy="1107352"/>
            <a:chOff x="6764817" y="2887422"/>
            <a:chExt cx="2624346" cy="87540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7639" y="2887422"/>
              <a:ext cx="1353334" cy="875407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6764817" y="3240723"/>
              <a:ext cx="2624346" cy="510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2400" b="0" dirty="0">
                  <a:solidFill>
                    <a:srgbClr val="0070C0"/>
                  </a:solidFill>
                  <a:latin typeface="나눔고딕 ExtraBold" pitchFamily="2" charset="-127"/>
                  <a:ea typeface="나눔고딕 ExtraBold" pitchFamily="2" charset="-127"/>
                </a:rPr>
                <a:t>AI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338969" y="2522774"/>
            <a:ext cx="3086100" cy="906226"/>
            <a:chOff x="8820904" y="1379989"/>
            <a:chExt cx="2624346" cy="67232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3390" y="1379989"/>
              <a:ext cx="1039374" cy="672321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8820904" y="1643101"/>
              <a:ext cx="2624346" cy="37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1800" b="0" dirty="0">
                  <a:solidFill>
                    <a:srgbClr val="0070C0"/>
                  </a:solidFill>
                  <a:latin typeface="나눔고딕 ExtraBold" pitchFamily="2" charset="-127"/>
                  <a:ea typeface="나눔고딕 ExtraBold" pitchFamily="2" charset="-127"/>
                </a:rPr>
                <a:t>시연</a:t>
              </a:r>
              <a:endParaRPr lang="en-US" altLang="zh-CN" sz="1800" b="0" dirty="0">
                <a:solidFill>
                  <a:srgbClr val="0070C0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744943" y="2692458"/>
            <a:ext cx="2624346" cy="1086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주제 선정 배경</a:t>
            </a:r>
            <a:endParaRPr lang="en-US" altLang="ko-KR" sz="1500" b="0" dirty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벤치마킹</a:t>
            </a:r>
            <a:endParaRPr lang="en-US" altLang="ko-KR" sz="1500" b="0" dirty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서비스 구성</a:t>
            </a:r>
            <a:endParaRPr lang="en-US" altLang="ko-KR" sz="1500" b="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50255" y="4689489"/>
            <a:ext cx="262434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서비스 구조</a:t>
            </a:r>
            <a:endParaRPr lang="en-US" altLang="ko-KR" sz="1500" b="0" dirty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메뉴</a:t>
            </a:r>
            <a:r>
              <a:rPr lang="en-US" altLang="zh-CN" sz="1500" b="0" dirty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구조</a:t>
            </a:r>
            <a:endParaRPr lang="en-US" altLang="zh-CN" sz="1500" b="0" dirty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핵심 서비스</a:t>
            </a:r>
            <a:r>
              <a:rPr lang="en-US" altLang="zh-CN" sz="1500" b="0" dirty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소개</a:t>
            </a:r>
            <a:endParaRPr lang="zh-CN" altLang="en-US" sz="1500" b="0" dirty="0">
              <a:latin typeface="나눔고딕 ExtraBold" pitchFamily="2" charset="-127"/>
              <a:ea typeface="Noto Sans KR Mediu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865371" y="4554001"/>
            <a:ext cx="26243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500" b="0" dirty="0">
                <a:latin typeface="나눔고딕 ExtraBold" pitchFamily="2" charset="-127"/>
                <a:ea typeface="나눔고딕 ExtraBold" pitchFamily="2" charset="-127"/>
              </a:rPr>
              <a:t>AI </a:t>
            </a: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모델링</a:t>
            </a:r>
            <a:endParaRPr lang="en-US" altLang="ko-KR" sz="1500" b="0" dirty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모델 구조 변경</a:t>
            </a:r>
            <a:endParaRPr lang="en-US" altLang="ko-KR" sz="1500" b="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270893" y="3400424"/>
            <a:ext cx="156474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시연영상</a:t>
            </a:r>
            <a:endParaRPr lang="zh-CN" altLang="en-US" sz="1500" b="0" dirty="0">
              <a:latin typeface="나눔고딕 ExtraBold" pitchFamily="2" charset="-127"/>
              <a:ea typeface="Noto Sans KR Medium" pitchFamily="34" charset="-127"/>
            </a:endParaRPr>
          </a:p>
        </p:txBody>
      </p:sp>
      <p:grpSp>
        <p:nvGrpSpPr>
          <p:cNvPr id="23" name="组合 21"/>
          <p:cNvGrpSpPr/>
          <p:nvPr/>
        </p:nvGrpSpPr>
        <p:grpSpPr>
          <a:xfrm>
            <a:off x="9313631" y="1533524"/>
            <a:ext cx="2886075" cy="887277"/>
            <a:chOff x="8827911" y="1379989"/>
            <a:chExt cx="2624346" cy="672321"/>
          </a:xfrm>
        </p:grpSpPr>
        <p:pic>
          <p:nvPicPr>
            <p:cNvPr id="24" name="图片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3390" y="1379989"/>
              <a:ext cx="1039374" cy="672321"/>
            </a:xfrm>
            <a:prstGeom prst="rect">
              <a:avLst/>
            </a:prstGeom>
          </p:spPr>
        </p:pic>
        <p:sp>
          <p:nvSpPr>
            <p:cNvPr id="25" name="文本框 15"/>
            <p:cNvSpPr txBox="1"/>
            <p:nvPr/>
          </p:nvSpPr>
          <p:spPr>
            <a:xfrm>
              <a:off x="8827911" y="1635578"/>
              <a:ext cx="2624346" cy="38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1800" b="0" dirty="0">
                  <a:solidFill>
                    <a:srgbClr val="0070C0"/>
                  </a:solidFill>
                  <a:latin typeface="나눔고딕 ExtraBold" pitchFamily="2" charset="-127"/>
                  <a:ea typeface="나눔고딕 ExtraBold" pitchFamily="2" charset="-127"/>
                </a:rPr>
                <a:t>후기</a:t>
              </a:r>
              <a:endParaRPr lang="en-US" altLang="zh-CN" sz="1800" b="0" dirty="0">
                <a:solidFill>
                  <a:srgbClr val="0070C0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sp>
        <p:nvSpPr>
          <p:cNvPr id="26" name="文本框 19"/>
          <p:cNvSpPr txBox="1"/>
          <p:nvPr/>
        </p:nvSpPr>
        <p:spPr>
          <a:xfrm>
            <a:off x="10073146" y="2436276"/>
            <a:ext cx="2042654" cy="783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b="0" dirty="0">
                <a:latin typeface="나눔고딕 ExtraBold" pitchFamily="2" charset="-127"/>
                <a:ea typeface="나눔고딕 ExtraBold" pitchFamily="2" charset="-127"/>
              </a:rPr>
              <a:t>후기 </a:t>
            </a:r>
            <a:endParaRPr lang="en-US" altLang="ko-KR" sz="1600" b="0" dirty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b="0" dirty="0">
                <a:latin typeface="나눔고딕 ExtraBold" pitchFamily="2" charset="-127"/>
                <a:ea typeface="나눔고딕 ExtraBold" pitchFamily="2" charset="-127"/>
              </a:rPr>
              <a:t>자체 평가</a:t>
            </a:r>
            <a:endParaRPr lang="en-US" altLang="ko-KR" sz="1600" b="0" dirty="0">
              <a:latin typeface="나눔고딕 ExtraBold" pitchFamily="2" charset="-127"/>
              <a:ea typeface="나눔고딕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96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  <p:sp>
        <p:nvSpPr>
          <p:cNvPr id="34" name="文本框 12"/>
          <p:cNvSpPr txBox="1"/>
          <p:nvPr/>
        </p:nvSpPr>
        <p:spPr>
          <a:xfrm>
            <a:off x="6304446" y="3044202"/>
            <a:ext cx="5220803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>
                <a:latin typeface="나눔고딕 ExtraBold" pitchFamily="2" charset="-127"/>
                <a:ea typeface="나눔고딕 ExtraBold" pitchFamily="2" charset="-127"/>
              </a:rPr>
              <a:t>소개</a:t>
            </a:r>
            <a:endParaRPr lang="en-US" altLang="zh-CN" sz="3200" b="0" dirty="0">
              <a:latin typeface="나눔고딕 ExtraBold" pitchFamily="2" charset="-127"/>
              <a:ea typeface="나눔고딕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62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4166084" y="-22477"/>
            <a:ext cx="3859832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>
                <a:latin typeface="나눔고딕 ExtraBold" pitchFamily="2" charset="-127"/>
                <a:ea typeface="나눔고딕 ExtraBold" pitchFamily="2" charset="-127"/>
              </a:rPr>
              <a:t>주제 선정 배경</a:t>
            </a:r>
            <a:endParaRPr lang="en-US" altLang="zh-CN" sz="3200" b="0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57" name="그림 56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7" y="1383439"/>
            <a:ext cx="3960000" cy="23687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그림 57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27" y="1642021"/>
            <a:ext cx="3960000" cy="23687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그림 58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46" y="1894743"/>
            <a:ext cx="3960000" cy="23687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37" y="2147132"/>
            <a:ext cx="3960000" cy="23258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296" y="1324710"/>
            <a:ext cx="3914775" cy="2428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2" name="그림 61" descr="화면 캡처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70" y="2667032"/>
            <a:ext cx="3908177" cy="12288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그림 62" descr="화면 캡처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863" y="1696185"/>
            <a:ext cx="5101350" cy="12288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4" name="그림 63" descr="화면 캡처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177" y="3639543"/>
            <a:ext cx="5187087" cy="7335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5" name="文本框 22"/>
          <p:cNvSpPr txBox="1"/>
          <p:nvPr/>
        </p:nvSpPr>
        <p:spPr>
          <a:xfrm>
            <a:off x="572236" y="5252576"/>
            <a:ext cx="491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 fontAlgn="base" latinLnBrk="1"/>
            <a:r>
              <a:rPr lang="ko-KR" altLang="en-US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외국인 관광객들을 위한</a:t>
            </a:r>
            <a:endParaRPr lang="en-US" altLang="ko-KR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  <a:p>
            <a:pPr algn="ctr" fontAlgn="base" latinLnBrk="1"/>
            <a:r>
              <a:rPr lang="ko-KR" altLang="en-US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정부의 지원 대폭 증가</a:t>
            </a:r>
            <a:endParaRPr lang="ko-KR" altLang="ko-KR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66" name="文本框 22"/>
          <p:cNvSpPr txBox="1"/>
          <p:nvPr/>
        </p:nvSpPr>
        <p:spPr>
          <a:xfrm>
            <a:off x="6568177" y="5252576"/>
            <a:ext cx="4985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ko-KR" altLang="en-US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코로나</a:t>
            </a:r>
            <a:r>
              <a:rPr lang="en-US" altLang="ko-KR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19 </a:t>
            </a:r>
            <a:r>
              <a:rPr lang="ko-KR" altLang="en-US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규제</a:t>
            </a:r>
            <a:r>
              <a:rPr lang="en-US" altLang="ko-KR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완화로 인한</a:t>
            </a:r>
            <a:endParaRPr lang="en-US" altLang="ko-KR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  <a:p>
            <a:pPr algn="ctr"/>
            <a:r>
              <a:rPr lang="ko-KR" altLang="en-US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한국 방문 외국인 증가</a:t>
            </a:r>
            <a:endParaRPr lang="en-US" altLang="ko-KR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33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文本框 28"/>
          <p:cNvSpPr txBox="1"/>
          <p:nvPr/>
        </p:nvSpPr>
        <p:spPr>
          <a:xfrm>
            <a:off x="4166084" y="-42730"/>
            <a:ext cx="3859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>
                <a:latin typeface="나눔고딕 ExtraBold" pitchFamily="2" charset="-127"/>
                <a:ea typeface="나눔고딕 ExtraBold" pitchFamily="2" charset="-127"/>
              </a:rPr>
              <a:t>벤치마킹</a:t>
            </a:r>
            <a:endParaRPr lang="en-US" altLang="zh-CN" sz="3200" b="0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4" y="1115400"/>
            <a:ext cx="2721191" cy="25894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3076576" y="2284882"/>
            <a:ext cx="2876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서울 전역의 다양한 카테고리별로 많은 정보가 존재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419475" y="1352550"/>
            <a:ext cx="2190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고딕 ExtraBold" pitchFamily="2" charset="-127"/>
                <a:ea typeface="나눔고딕 ExtraBold" pitchFamily="2" charset="-127"/>
              </a:rPr>
              <a:t>Visit Seoul</a:t>
            </a:r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4" y="3906225"/>
            <a:ext cx="2721191" cy="2589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3076575" y="5352706"/>
            <a:ext cx="2876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여행의 </a:t>
            </a:r>
            <a:r>
              <a:rPr lang="ko-KR" altLang="en-US" sz="1200" dirty="0" err="1">
                <a:latin typeface="나눔고딕 ExtraBold" pitchFamily="2" charset="-127"/>
                <a:ea typeface="나눔고딕 ExtraBold" pitchFamily="2" charset="-127"/>
              </a:rPr>
              <a:t>테마별</a:t>
            </a: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 추천 리스트 제공</a:t>
            </a:r>
            <a:endParaRPr lang="en-US" altLang="ko-KR" sz="1200" dirty="0">
              <a:latin typeface="나눔고딕 ExtraBold" pitchFamily="2" charset="-127"/>
              <a:ea typeface="나눔고딕 ExtraBold" pitchFamily="2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lang="ko-KR" altLang="en-US" sz="1200" dirty="0">
              <a:latin typeface="나눔고딕 ExtraBold" pitchFamily="2" charset="-127"/>
              <a:ea typeface="나눔고딕 ExtraBold" pitchFamily="2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추천지역 위주 데이터 외에는 정보 검색이 어려움</a:t>
            </a:r>
            <a:endParaRPr lang="en-US" altLang="ko-KR" sz="1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419475" y="4143375"/>
            <a:ext cx="2190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err="1">
                <a:latin typeface="나눔고딕 ExtraBold" pitchFamily="2" charset="-127"/>
                <a:ea typeface="나눔고딕 ExtraBold" pitchFamily="2" charset="-127"/>
              </a:rPr>
              <a:t>EarthTory</a:t>
            </a:r>
            <a:endParaRPr lang="en-US" altLang="ko-KR" sz="30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75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3" y="3906224"/>
            <a:ext cx="2721191" cy="25894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33" y="1115400"/>
            <a:ext cx="2721191" cy="25894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32" y="3906223"/>
            <a:ext cx="2721191" cy="25894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9229726" y="2284882"/>
            <a:ext cx="26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여행 장소의 정보를 저장하여 다른 사용자 와 공유하는 서비스 제공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229726" y="5075707"/>
            <a:ext cx="2606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테마에 따른 여행지역 추천 제공</a:t>
            </a:r>
            <a:endParaRPr lang="en-US" altLang="ko-KR" sz="1200" dirty="0">
              <a:latin typeface="나눔고딕 ExtraBold" pitchFamily="2" charset="-127"/>
              <a:ea typeface="나눔고딕 ExtraBold" pitchFamily="2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lang="ko-KR" altLang="en-US" sz="1200" dirty="0">
              <a:latin typeface="나눔고딕 ExtraBold" pitchFamily="2" charset="-127"/>
              <a:ea typeface="나눔고딕 ExtraBold" pitchFamily="2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사이트의 가시성이 떨어져 원하는 정보 검색이 어려움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572625" y="1352550"/>
            <a:ext cx="2190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err="1">
                <a:latin typeface="나눔고딕 ExtraBold" pitchFamily="2" charset="-127"/>
                <a:ea typeface="나눔고딕 ExtraBold" pitchFamily="2" charset="-127"/>
              </a:rPr>
              <a:t>Tripadvisor</a:t>
            </a:r>
            <a:endParaRPr lang="en-US" altLang="ko-KR" sz="30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429390" y="4143375"/>
            <a:ext cx="2425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err="1">
                <a:latin typeface="나눔고딕 ExtraBold" pitchFamily="2" charset="-127"/>
                <a:ea typeface="나눔고딕 ExtraBold" pitchFamily="2" charset="-127"/>
              </a:rPr>
              <a:t>LonelyPlanet</a:t>
            </a:r>
            <a:endParaRPr lang="en-US" altLang="ko-KR" sz="30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076576" y="2746547"/>
            <a:ext cx="2876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이용자가 정보를 찜 또는 웹에 저장할 수 있는 서비스 </a:t>
            </a:r>
            <a:r>
              <a:rPr lang="ko-KR" altLang="en-US" sz="1200" dirty="0" err="1">
                <a:latin typeface="나눔고딕 ExtraBold" pitchFamily="2" charset="-127"/>
                <a:ea typeface="나눔고딕 ExtraBold" pitchFamily="2" charset="-127"/>
              </a:rPr>
              <a:t>미제공</a:t>
            </a:r>
            <a:endParaRPr lang="en-US" altLang="ko-KR" sz="1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76576" y="5075707"/>
            <a:ext cx="2876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여행 </a:t>
            </a:r>
            <a:r>
              <a:rPr lang="ko-KR" altLang="en-US" sz="1200" dirty="0" err="1">
                <a:latin typeface="나눔고딕 ExtraBold" pitchFamily="2" charset="-127"/>
                <a:ea typeface="나눔고딕 ExtraBold" pitchFamily="2" charset="-127"/>
              </a:rPr>
              <a:t>플래너</a:t>
            </a: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 제작 서비스 제공</a:t>
            </a:r>
            <a:endParaRPr lang="en-US" altLang="ko-KR" sz="1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229726" y="2746547"/>
            <a:ext cx="26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너무 많은 정보와 부가 설명으로 사이트 이용이 어려움</a:t>
            </a:r>
          </a:p>
        </p:txBody>
      </p:sp>
    </p:spTree>
    <p:extLst>
      <p:ext uri="{BB962C8B-B14F-4D97-AF65-F5344CB8AC3E}">
        <p14:creationId xmlns:p14="http://schemas.microsoft.com/office/powerpoint/2010/main" val="18348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6332369" y="1860215"/>
            <a:ext cx="5023663" cy="1180322"/>
            <a:chOff x="0" y="2248678"/>
            <a:chExt cx="4602549" cy="118032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" name="矩形 1"/>
            <p:cNvSpPr/>
            <p:nvPr/>
          </p:nvSpPr>
          <p:spPr>
            <a:xfrm>
              <a:off x="0" y="2248678"/>
              <a:ext cx="3947887" cy="118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나눔고딕 ExtraBold" pitchFamily="2" charset="-127"/>
                <a:ea typeface="Noto Sans KR Medium" pitchFamily="34" charset="-127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5400000">
              <a:off x="3685057" y="2511508"/>
              <a:ext cx="1180322" cy="65466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나눔고딕 ExtraBold" pitchFamily="2" charset="-127"/>
                <a:ea typeface="Noto Sans KR Medium" pitchFamily="34" charset="-127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6560599" y="2174564"/>
            <a:ext cx="36671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20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여행 </a:t>
            </a:r>
            <a:r>
              <a:rPr lang="ko-KR" altLang="en-US" sz="2000" b="0" dirty="0" err="1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플래너</a:t>
            </a:r>
            <a:r>
              <a:rPr lang="ko-KR" altLang="en-US" sz="20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 서비스</a:t>
            </a:r>
            <a:endParaRPr lang="zh-CN" altLang="en-US" sz="2000" b="0" dirty="0">
              <a:solidFill>
                <a:schemeClr val="tx1"/>
              </a:solidFill>
              <a:latin typeface="나눔고딕 ExtraBold" pitchFamily="2" charset="-127"/>
              <a:ea typeface="Noto Sans KR Medium" pitchFamily="34" charset="-127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332369" y="3356970"/>
            <a:ext cx="5023663" cy="1180322"/>
            <a:chOff x="0" y="2248678"/>
            <a:chExt cx="5257211" cy="118032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5" name="矩形 34"/>
            <p:cNvSpPr/>
            <p:nvPr/>
          </p:nvSpPr>
          <p:spPr>
            <a:xfrm>
              <a:off x="0" y="2248678"/>
              <a:ext cx="4602549" cy="118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나눔고딕 ExtraBold" pitchFamily="2" charset="-127"/>
                <a:ea typeface="Noto Sans KR Medium" pitchFamily="34" charset="-127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 rot="5400000">
              <a:off x="4339719" y="2511508"/>
              <a:ext cx="1180322" cy="65466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나눔고딕 ExtraBold" pitchFamily="2" charset="-127"/>
                <a:ea typeface="Noto Sans KR Medium" pitchFamily="34" charset="-127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6560599" y="3662669"/>
            <a:ext cx="41298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2000" b="0" dirty="0" err="1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플래너</a:t>
            </a:r>
            <a:r>
              <a:rPr lang="ko-KR" altLang="en-US" sz="20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 공유 서비스</a:t>
            </a:r>
            <a:endParaRPr lang="zh-CN" altLang="en-US" sz="2000" b="0" dirty="0">
              <a:solidFill>
                <a:schemeClr val="tx1"/>
              </a:solidFill>
              <a:latin typeface="나눔고딕 ExtraBold" pitchFamily="2" charset="-127"/>
              <a:ea typeface="Noto Sans KR Medium" pitchFamily="34" charset="-127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332369" y="5045900"/>
            <a:ext cx="5118752" cy="1180322"/>
            <a:chOff x="0" y="2248678"/>
            <a:chExt cx="5912260" cy="118032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4" name="矩形 43"/>
            <p:cNvSpPr/>
            <p:nvPr/>
          </p:nvSpPr>
          <p:spPr>
            <a:xfrm>
              <a:off x="0" y="2248678"/>
              <a:ext cx="5257211" cy="118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나눔고딕 ExtraBold" pitchFamily="2" charset="-127"/>
                <a:ea typeface="Noto Sans KR Medium" pitchFamily="34" charset="-127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4994768" y="2511508"/>
              <a:ext cx="1180322" cy="65466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나눔고딕 ExtraBold" pitchFamily="2" charset="-127"/>
                <a:ea typeface="Noto Sans KR Medium" pitchFamily="34" charset="-127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6560599" y="5107908"/>
            <a:ext cx="4308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20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K-Food</a:t>
            </a:r>
            <a:r>
              <a:rPr lang="ko-KR" altLang="en-US" sz="20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en-US" altLang="ko-KR" sz="20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Search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(</a:t>
            </a:r>
            <a:r>
              <a:rPr lang="ko-KR" altLang="en-US" sz="20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이미지를 활용한 검색 서비스</a:t>
            </a:r>
            <a:r>
              <a:rPr lang="en-US" altLang="ko-KR" sz="20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)</a:t>
            </a:r>
            <a:endParaRPr lang="zh-CN" altLang="en-US" sz="2000" b="0" dirty="0">
              <a:solidFill>
                <a:schemeClr val="tx1"/>
              </a:solidFill>
              <a:latin typeface="나눔고딕 ExtraBold" pitchFamily="2" charset="-127"/>
              <a:ea typeface="Noto Sans KR Medium" pitchFamily="34" charset="-127"/>
            </a:endParaRPr>
          </a:p>
        </p:txBody>
      </p:sp>
      <p:sp>
        <p:nvSpPr>
          <p:cNvPr id="31" name="文本框 28"/>
          <p:cNvSpPr txBox="1"/>
          <p:nvPr/>
        </p:nvSpPr>
        <p:spPr>
          <a:xfrm>
            <a:off x="4166084" y="-59822"/>
            <a:ext cx="3859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>
                <a:latin typeface="나눔고딕 ExtraBold" pitchFamily="2" charset="-127"/>
                <a:ea typeface="나눔고딕 ExtraBold" pitchFamily="2" charset="-127"/>
              </a:rPr>
              <a:t>서비스 구성</a:t>
            </a:r>
            <a:endParaRPr lang="en-US" altLang="zh-CN" sz="3200" b="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153797" y="1150977"/>
            <a:ext cx="5522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서울 방문 외국인 여행객을 위한 여행 </a:t>
            </a:r>
            <a:r>
              <a:rPr lang="ko-KR" altLang="en-US" dirty="0" err="1">
                <a:latin typeface="나눔고딕 ExtraBold" pitchFamily="2" charset="-127"/>
                <a:ea typeface="나눔고딕 ExtraBold" pitchFamily="2" charset="-127"/>
              </a:rPr>
              <a:t>플래너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 웹 사이트 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4599" y="1711712"/>
            <a:ext cx="553068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u="sng" dirty="0">
                <a:latin typeface="나눔고딕 ExtraBold" pitchFamily="2" charset="-127"/>
                <a:ea typeface="나눔고딕 ExtraBold" pitchFamily="2" charset="-127"/>
              </a:rPr>
              <a:t>여행 </a:t>
            </a:r>
            <a:r>
              <a:rPr lang="ko-KR" altLang="en-US" u="sng" dirty="0" err="1">
                <a:latin typeface="나눔고딕 ExtraBold" pitchFamily="2" charset="-127"/>
                <a:ea typeface="나눔고딕 ExtraBold" pitchFamily="2" charset="-127"/>
              </a:rPr>
              <a:t>플래너</a:t>
            </a:r>
            <a:r>
              <a:rPr lang="ko-KR" altLang="en-US" u="sng" dirty="0">
                <a:latin typeface="나눔고딕 ExtraBold" pitchFamily="2" charset="-127"/>
                <a:ea typeface="나눔고딕 ExtraBold" pitchFamily="2" charset="-127"/>
              </a:rPr>
              <a:t> 제작 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서비스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(</a:t>
            </a:r>
            <a:r>
              <a:rPr lang="en-US" altLang="ko-KR" dirty="0" err="1">
                <a:latin typeface="나눔고딕 ExtraBold" pitchFamily="2" charset="-127"/>
                <a:ea typeface="나눔고딕 ExtraBold" pitchFamily="2" charset="-127"/>
              </a:rPr>
              <a:t>EarthTory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u="sng" dirty="0">
                <a:latin typeface="나눔고딕 ExtraBold" pitchFamily="2" charset="-127"/>
                <a:ea typeface="나눔고딕 ExtraBold" pitchFamily="2" charset="-127"/>
              </a:rPr>
              <a:t>이용자가 정보를 찜 또는 웹에 저장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할 수 있는 서비스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(Visit Seoul)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4599" y="335697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u="sng" dirty="0">
                <a:latin typeface="나눔고딕 ExtraBold" pitchFamily="2" charset="-127"/>
                <a:ea typeface="나눔고딕 ExtraBold" pitchFamily="2" charset="-127"/>
              </a:rPr>
              <a:t>여행 장소의 정보를 다른 사용자와 공유하는 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서비스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(</a:t>
            </a:r>
            <a:r>
              <a:rPr lang="en-US" altLang="ko-KR" dirty="0" err="1">
                <a:latin typeface="나눔고딕 ExtraBold" pitchFamily="2" charset="-127"/>
                <a:ea typeface="나눔고딕 ExtraBold" pitchFamily="2" charset="-127"/>
              </a:rPr>
              <a:t>TripAdvisor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>
                <a:latin typeface="나눔고딕 ExtraBold" pitchFamily="2" charset="-127"/>
                <a:ea typeface="나눔고딕 ExtraBold" pitchFamily="2" charset="-127"/>
              </a:rPr>
              <a:t>플래너를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 다른 사용자 또는 동행자에게 공유하는 서비스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64600" y="5451395"/>
            <a:ext cx="4825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AI 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를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활용한 이미지 검색 및 장소추천 서비스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cxnSp>
        <p:nvCxnSpPr>
          <p:cNvPr id="55" name="直接连接符 8"/>
          <p:cNvCxnSpPr/>
          <p:nvPr/>
        </p:nvCxnSpPr>
        <p:spPr>
          <a:xfrm>
            <a:off x="542925" y="4848620"/>
            <a:ext cx="109081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69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  <p:sp>
        <p:nvSpPr>
          <p:cNvPr id="34" name="文本框 12"/>
          <p:cNvSpPr txBox="1"/>
          <p:nvPr/>
        </p:nvSpPr>
        <p:spPr>
          <a:xfrm>
            <a:off x="6304446" y="3044202"/>
            <a:ext cx="5220803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</a:t>
            </a:r>
            <a:endParaRPr lang="en-US" altLang="zh-CN" sz="3200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21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3367043" y="5042921"/>
            <a:ext cx="3433489" cy="140388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222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 flipH="1">
            <a:off x="5064166" y="5151716"/>
            <a:ext cx="1663467" cy="1209804"/>
          </a:xfrm>
          <a:prstGeom prst="roundRect">
            <a:avLst/>
          </a:prstGeom>
          <a:solidFill>
            <a:schemeClr val="bg1"/>
          </a:solidFill>
          <a:ln w="2222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399097" y="1069902"/>
            <a:ext cx="3634677" cy="1582408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222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16" name="Picture 3" descr="C:\Users\BIT\Downloads\pngwing.com (1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230" y="1004705"/>
            <a:ext cx="1732479" cy="173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2346271" y="1010846"/>
            <a:ext cx="4764200" cy="1755939"/>
          </a:xfrm>
          <a:prstGeom prst="round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18" name="Picture 2" descr="C:\Users\BIT\Downloads\pngwing.com (3)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126" y="1440329"/>
            <a:ext cx="896972" cy="896972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20" name="직선 화살표 연결선 19"/>
          <p:cNvCxnSpPr/>
          <p:nvPr/>
        </p:nvCxnSpPr>
        <p:spPr>
          <a:xfrm flipH="1">
            <a:off x="4209620" y="2830473"/>
            <a:ext cx="4432" cy="204567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5810682" y="2830474"/>
            <a:ext cx="0" cy="210226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2594593" y="4932739"/>
            <a:ext cx="4328363" cy="1586896"/>
          </a:xfrm>
          <a:prstGeom prst="round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22" name="Picture 11" descr="OpenCV Logo with text svg version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633" y="5472676"/>
            <a:ext cx="473193" cy="54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3" descr="Scikit learn logo small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735" y="5439718"/>
            <a:ext cx="1065788" cy="57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 descr="C:\Users\BIT\Downloads\pngwing.com (15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298" y="5398123"/>
            <a:ext cx="751949" cy="75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화살표 연결선 24"/>
          <p:cNvCxnSpPr/>
          <p:nvPr/>
        </p:nvCxnSpPr>
        <p:spPr>
          <a:xfrm>
            <a:off x="7110471" y="1700975"/>
            <a:ext cx="117751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8335858" y="1304850"/>
            <a:ext cx="1707261" cy="1013500"/>
          </a:xfrm>
          <a:prstGeom prst="round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59203" y="1090787"/>
            <a:ext cx="6265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DB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32" name="Picture 5" descr="C:\Users\BIT\Downloads\pngwing.com (8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276" y="1551695"/>
            <a:ext cx="618821" cy="618821"/>
          </a:xfrm>
          <a:prstGeom prst="rect">
            <a:avLst/>
          </a:prstGeom>
          <a:solidFill>
            <a:schemeClr val="bg1"/>
          </a:solidFill>
          <a:ln cap="rnd">
            <a:noFill/>
          </a:ln>
        </p:spPr>
      </p:pic>
      <p:pic>
        <p:nvPicPr>
          <p:cNvPr id="33" name="Picture 3" descr="C:\Users\BIT\Downloads\pngwing.com (7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30935" y="5398123"/>
            <a:ext cx="606448" cy="626292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3865240" y="4876145"/>
            <a:ext cx="114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ML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20887" y="4994425"/>
            <a:ext cx="152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CNN Model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304577" y="3464782"/>
            <a:ext cx="4795630" cy="3156278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90030" y="5540402"/>
            <a:ext cx="574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AI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44" name="Picture 2" descr="C:\Users\BIT\Desktop\새 폴더\245px-Spring_Framework_Logo_2018.svg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37" y="2071294"/>
            <a:ext cx="1138949" cy="382810"/>
          </a:xfrm>
          <a:prstGeom prst="rect">
            <a:avLst/>
          </a:prstGeom>
          <a:noFill/>
        </p:spPr>
      </p:pic>
      <p:pic>
        <p:nvPicPr>
          <p:cNvPr id="45" name="Picture 2" descr="C:\Users\BIT\Downloads\pngwing.com (12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064" y="1131395"/>
            <a:ext cx="1999037" cy="79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파일:JQuery-Logo.sv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690" y="2208153"/>
            <a:ext cx="1525352" cy="38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C:\Users\BIT\Downloads\pngwing.com (17)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682" y="1216994"/>
            <a:ext cx="889096" cy="74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9" descr="C:\Users\BIT\Downloads\pngwing.com (20)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702" y="3802341"/>
            <a:ext cx="558505" cy="55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직선 화살표 연결선 54"/>
          <p:cNvCxnSpPr/>
          <p:nvPr/>
        </p:nvCxnSpPr>
        <p:spPr>
          <a:xfrm>
            <a:off x="6818042" y="2777345"/>
            <a:ext cx="2913" cy="1024996"/>
          </a:xfrm>
          <a:prstGeom prst="straightConnector1">
            <a:avLst/>
          </a:prstGeom>
          <a:ln w="15875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6205273" y="4081593"/>
            <a:ext cx="442050" cy="0"/>
          </a:xfrm>
          <a:prstGeom prst="straightConnector1">
            <a:avLst/>
          </a:prstGeom>
          <a:ln w="15875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H="1">
            <a:off x="7148571" y="1923313"/>
            <a:ext cx="117751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3337383" y="3662757"/>
            <a:ext cx="2867890" cy="708769"/>
          </a:xfrm>
          <a:prstGeom prst="roundRect">
            <a:avLst/>
          </a:prstGeom>
          <a:solidFill>
            <a:schemeClr val="bg1"/>
          </a:solidFill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34" name="Picture 7" descr="C:\Users\BIT\Downloads\1920px-Flask_logo.sv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620" y="3802341"/>
            <a:ext cx="1098310" cy="429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1" name="文本框 28"/>
          <p:cNvSpPr txBox="1"/>
          <p:nvPr/>
        </p:nvSpPr>
        <p:spPr>
          <a:xfrm>
            <a:off x="3910766" y="48711"/>
            <a:ext cx="4466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ko-KR" altLang="en-US" sz="3200" dirty="0">
                <a:latin typeface="나눔고딕 ExtraBold" pitchFamily="2" charset="-127"/>
                <a:ea typeface="나눔고딕 ExtraBold" pitchFamily="2" charset="-127"/>
              </a:rPr>
              <a:t>시스템 구조</a:t>
            </a:r>
            <a:endParaRPr lang="en-US" altLang="ko-KR" sz="3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7699230" y="3853309"/>
            <a:ext cx="2377425" cy="2731159"/>
          </a:xfrm>
          <a:prstGeom prst="round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478989" y="3659297"/>
            <a:ext cx="8179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Tool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49" name="Picture 3" descr="C:\Users\BIT\Desktop\새 폴더\25231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845" y="4203948"/>
            <a:ext cx="498907" cy="498907"/>
          </a:xfrm>
          <a:prstGeom prst="rect">
            <a:avLst/>
          </a:prstGeom>
          <a:noFill/>
        </p:spPr>
      </p:pic>
      <p:pic>
        <p:nvPicPr>
          <p:cNvPr id="50" name="Picture 4" descr="C:\Users\BIT\Downloads\pngwing.com (6)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5" y="4016276"/>
            <a:ext cx="915557" cy="915557"/>
          </a:xfrm>
          <a:prstGeom prst="rect">
            <a:avLst/>
          </a:prstGeom>
          <a:noFill/>
        </p:spPr>
      </p:pic>
      <p:pic>
        <p:nvPicPr>
          <p:cNvPr id="52" name="Picture 2" descr="Jupyter logo.sv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467" y="4953395"/>
            <a:ext cx="551709" cy="639982"/>
          </a:xfrm>
          <a:prstGeom prst="rect">
            <a:avLst/>
          </a:prstGeom>
          <a:noFill/>
        </p:spPr>
      </p:pic>
      <p:pic>
        <p:nvPicPr>
          <p:cNvPr id="1026" name="Picture 2" descr="C:\Users\BIT\Downloads\pngwing.com (21)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507" y="5871957"/>
            <a:ext cx="439246" cy="49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화면 캡처">
            <a:extLst>
              <a:ext uri="{FF2B5EF4-FFF2-40B4-BE49-F238E27FC236}">
                <a16:creationId xmlns:a16="http://schemas.microsoft.com/office/drawing/2014/main" id="{64CCDC04-15E4-97B2-ABEB-D590C6B22105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115" y="4946268"/>
            <a:ext cx="728587" cy="76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9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70C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4499</TotalTime>
  <Words>1022</Words>
  <Application>Microsoft Office PowerPoint</Application>
  <PresentationFormat>와이드스크린</PresentationFormat>
  <Paragraphs>280</Paragraphs>
  <Slides>27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Noto Sans KR Black</vt:lpstr>
      <vt:lpstr>나눔고딕 ExtraBold</vt:lpstr>
      <vt:lpstr>Arial</vt:lpstr>
      <vt:lpstr>Calibri</vt:lpstr>
      <vt:lpstr>Calibri Light</vt:lpstr>
      <vt:lpstr>Wingdings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수현 정</cp:lastModifiedBy>
  <cp:revision>369</cp:revision>
  <dcterms:created xsi:type="dcterms:W3CDTF">2017-02-16T07:53:47Z</dcterms:created>
  <dcterms:modified xsi:type="dcterms:W3CDTF">2023-05-02T01:59:36Z</dcterms:modified>
</cp:coreProperties>
</file>